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orbel" panose="020B0503020204020204" pitchFamily="34" charset="0"/>
      <p:regular r:id="rId33"/>
      <p:bold r:id="rId34"/>
      <p:italic r:id="rId35"/>
      <p:boldItalic r:id="rId36"/>
    </p:embeddedFont>
    <p:embeddedFont>
      <p:font typeface="Kanit Medium" panose="00000600000000000000" pitchFamily="2" charset="-34"/>
      <p:regular r:id="rId37"/>
      <p:italic r:id="rId38"/>
    </p:embeddedFont>
    <p:embeddedFont>
      <p:font typeface="Merriweather" panose="000005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gXtjNbPAvGGys/JF9NUX3Tzz/L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C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027BCB-7293-F6BB-F635-3C12F1E7B53F}" v="2209" dt="2024-11-20T21:28:16.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4" autoAdjust="0"/>
    <p:restoredTop sz="94660"/>
  </p:normalViewPr>
  <p:slideViewPr>
    <p:cSldViewPr snapToGrid="0">
      <p:cViewPr varScale="1">
        <p:scale>
          <a:sx n="90" d="100"/>
          <a:sy n="90" d="100"/>
        </p:scale>
        <p:origin x="12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0ddc07d97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20ddc07d97e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e722f34a1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2e722f34a19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0dbff422a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20dbff422a3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0dbff422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0dbff422a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1200"/>
              </a:spcBef>
              <a:spcAft>
                <a:spcPts val="0"/>
              </a:spcAft>
              <a:buSzPts val="1100"/>
              <a:buNone/>
            </a:pP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153a4513b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2153a4513ba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f55b5b283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2f55b5b283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153a4513b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2153a4513ba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153a4513b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2153a4513ba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154ef7870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2154ef7870c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a:p>
          <a:p>
            <a:pPr marL="0" lvl="0" indent="0" algn="l" rtl="0">
              <a:lnSpc>
                <a:spcPct val="100000"/>
              </a:lnSpc>
              <a:spcBef>
                <a:spcPts val="1200"/>
              </a:spcBef>
              <a:spcAft>
                <a:spcPts val="0"/>
              </a:spcAft>
              <a:buSzPts val="1100"/>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154ef7870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2154ef7870c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5c2694c1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2d5c2694c11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1200"/>
              </a:spcBef>
              <a:spcAft>
                <a:spcPts val="0"/>
              </a:spcAft>
              <a:buClr>
                <a:schemeClr val="dk1"/>
              </a:buClr>
              <a:buSzPts val="1100"/>
              <a:buFont typeface="Arial"/>
              <a:buNone/>
            </a:pPr>
            <a:endParaRPr b="1"/>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d5c2694c1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2d5c2694c11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1200"/>
              </a:spcBef>
              <a:spcAft>
                <a:spcPts val="0"/>
              </a:spcAft>
              <a:buClr>
                <a:schemeClr val="dk1"/>
              </a:buClr>
              <a:buSzPts val="1100"/>
              <a:buFont typeface="Arial"/>
              <a:buNone/>
            </a:pPr>
            <a:endParaRPr b="1"/>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f55b5b283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2f55b5b2838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d5c2694c11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d5c2694c1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d5c2694c11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d5c2694c1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d5c2694c11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d5c2694c1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0da6ac40ed_4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g20da6ac40ed_4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153a4513b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2153a4513b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0db86d69b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20db86d69b7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0db86d69b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0db86d69b7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0da6ac40ed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20da6ac40ed_4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
              </a:spcBef>
              <a:spcAft>
                <a:spcPts val="0"/>
              </a:spcAft>
              <a:buSzPts val="1100"/>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0db86d69b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20db86d69b7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3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3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4"/>
          <p:cNvSpPr>
            <a:spLocks noGrp="1"/>
          </p:cNvSpPr>
          <p:nvPr>
            <p:ph type="pic" idx="2"/>
          </p:nvPr>
        </p:nvSpPr>
        <p:spPr>
          <a:xfrm>
            <a:off x="5183188" y="987425"/>
            <a:ext cx="6172200" cy="4873625"/>
          </a:xfrm>
          <a:prstGeom prst="rect">
            <a:avLst/>
          </a:prstGeom>
          <a:noFill/>
          <a:ln>
            <a:noFill/>
          </a:ln>
        </p:spPr>
      </p:sp>
      <p:sp>
        <p:nvSpPr>
          <p:cNvPr id="64" name="Google Shape;64;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800">
        <p:push/>
      </p:transition>
    </mc:Choice>
    <mc:Fallback xmlns="">
      <p:transition spd="slow">
        <p:push/>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l="-1000" r="-1000"/>
          </a:stretch>
        </a:blipFill>
        <a:effectLst/>
      </p:bgPr>
    </p:bg>
    <p:spTree>
      <p:nvGrpSpPr>
        <p:cNvPr id="1" name="Shape 83"/>
        <p:cNvGrpSpPr/>
        <p:nvPr/>
      </p:nvGrpSpPr>
      <p:grpSpPr>
        <a:xfrm>
          <a:off x="0" y="0"/>
          <a:ext cx="0" cy="0"/>
          <a:chOff x="0" y="0"/>
          <a:chExt cx="0" cy="0"/>
        </a:xfrm>
      </p:grpSpPr>
      <p:sp>
        <p:nvSpPr>
          <p:cNvPr id="84" name="Google Shape;84;p22"/>
          <p:cNvSpPr/>
          <p:nvPr/>
        </p:nvSpPr>
        <p:spPr>
          <a:xfrm>
            <a:off x="2759319" y="2191482"/>
            <a:ext cx="6330461" cy="246184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40"/>
              <a:buFont typeface="Noto Sans Symbols"/>
              <a:buNone/>
            </a:pPr>
            <a:r>
              <a:rPr lang="es-ES" sz="5400" b="1" i="0" u="none" strike="noStrike" cap="none" dirty="0">
                <a:solidFill>
                  <a:srgbClr val="FFFFFF"/>
                </a:solidFill>
                <a:latin typeface="Kanit Medium" panose="00000600000000000000" pitchFamily="2" charset="-34"/>
                <a:ea typeface="Times New Roman"/>
                <a:cs typeface="Kanit Medium" panose="00000600000000000000" pitchFamily="2" charset="-34"/>
                <a:sym typeface="Times New Roman"/>
              </a:rPr>
              <a:t>Práctica Profesionalizante 1</a:t>
            </a:r>
            <a:endParaRPr b="1" dirty="0">
              <a:solidFill>
                <a:srgbClr val="FFFFFF"/>
              </a:solidFill>
              <a:latin typeface="Kanit Medium" panose="00000600000000000000" pitchFamily="2" charset="-34"/>
              <a:cs typeface="Kanit Medium" panose="00000600000000000000" pitchFamily="2" charset="-34"/>
            </a:endParaRPr>
          </a:p>
        </p:txBody>
      </p:sp>
      <p:graphicFrame>
        <p:nvGraphicFramePr>
          <p:cNvPr id="2" name="Object 1">
            <a:extLst>
              <a:ext uri="{FF2B5EF4-FFF2-40B4-BE49-F238E27FC236}">
                <a16:creationId xmlns:a16="http://schemas.microsoft.com/office/drawing/2014/main" id="{3E282632-5CBA-8045-5308-B73899CD2DFB}"/>
              </a:ext>
            </a:extLst>
          </p:cNvPr>
          <p:cNvGraphicFramePr>
            <a:graphicFrameLocks noChangeAspect="1"/>
          </p:cNvGraphicFramePr>
          <p:nvPr>
            <p:extLst>
              <p:ext uri="{D42A27DB-BD31-4B8C-83A1-F6EECF244321}">
                <p14:modId xmlns:p14="http://schemas.microsoft.com/office/powerpoint/2010/main" val="2797102371"/>
              </p:ext>
            </p:extLst>
          </p:nvPr>
        </p:nvGraphicFramePr>
        <p:xfrm>
          <a:off x="3234061" y="5181706"/>
          <a:ext cx="5723877" cy="1020128"/>
        </p:xfrm>
        <a:graphic>
          <a:graphicData uri="http://schemas.openxmlformats.org/presentationml/2006/ole">
            <mc:AlternateContent xmlns:mc="http://schemas.openxmlformats.org/markup-compatibility/2006">
              <mc:Choice xmlns:v="urn:schemas-microsoft-com:vml" Requires="v">
                <p:oleObj name="CorelDRAW" r:id="rId4" imgW="5861236" imgH="1044575" progId="CorelDraw.Graphic.22">
                  <p:embed/>
                </p:oleObj>
              </mc:Choice>
              <mc:Fallback>
                <p:oleObj name="CorelDRAW" r:id="rId4" imgW="5861236" imgH="1044575" progId="CorelDraw.Graphic.22">
                  <p:embed/>
                  <p:pic>
                    <p:nvPicPr>
                      <p:cNvPr id="0" name=""/>
                      <p:cNvPicPr/>
                      <p:nvPr/>
                    </p:nvPicPr>
                    <p:blipFill>
                      <a:blip r:embed="rId5"/>
                      <a:stretch>
                        <a:fillRect/>
                      </a:stretch>
                    </p:blipFill>
                    <p:spPr>
                      <a:xfrm>
                        <a:off x="3234061" y="5181706"/>
                        <a:ext cx="5723877" cy="1020128"/>
                      </a:xfrm>
                      <a:prstGeom prst="rect">
                        <a:avLst/>
                      </a:prstGeom>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TextBox 2">
            <a:extLst>
              <a:ext uri="{FF2B5EF4-FFF2-40B4-BE49-F238E27FC236}">
                <a16:creationId xmlns:a16="http://schemas.microsoft.com/office/drawing/2014/main" id="{CD82CF80-B7C0-38EA-FB6D-0C0A4BDF4C58}"/>
              </a:ext>
            </a:extLst>
          </p:cNvPr>
          <p:cNvSpPr txBox="1"/>
          <p:nvPr/>
        </p:nvSpPr>
        <p:spPr>
          <a:xfrm>
            <a:off x="0" y="990600"/>
            <a:ext cx="27051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dirty="0" err="1">
                <a:solidFill>
                  <a:srgbClr val="FFFFFF"/>
                </a:solidFill>
                <a:latin typeface="Kanit Medium" panose="00000600000000000000" pitchFamily="2" charset="-34"/>
                <a:cs typeface="Kanit Medium" panose="00000600000000000000" pitchFamily="2" charset="-34"/>
              </a:rPr>
              <a:t>Diagrama</a:t>
            </a:r>
            <a:r>
              <a:rPr lang="en-US" sz="3200" dirty="0">
                <a:solidFill>
                  <a:srgbClr val="FFFFFF"/>
                </a:solidFill>
                <a:latin typeface="Kanit Medium" panose="00000600000000000000" pitchFamily="2" charset="-34"/>
                <a:cs typeface="Kanit Medium" panose="00000600000000000000" pitchFamily="2" charset="-34"/>
              </a:rPr>
              <a:t> de GANTT</a:t>
            </a:r>
            <a:endParaRPr lang="en-US" dirty="0">
              <a:latin typeface="Kanit Medium" panose="00000600000000000000" pitchFamily="2" charset="-34"/>
              <a:cs typeface="Kanit Medium" panose="00000600000000000000" pitchFamily="2" charset="-34"/>
            </a:endParaRPr>
          </a:p>
        </p:txBody>
      </p:sp>
      <p:pic>
        <p:nvPicPr>
          <p:cNvPr id="5" name="Picture 4">
            <a:extLst>
              <a:ext uri="{FF2B5EF4-FFF2-40B4-BE49-F238E27FC236}">
                <a16:creationId xmlns:a16="http://schemas.microsoft.com/office/drawing/2014/main" id="{BFF61EF5-F010-AD6A-150A-E868C97E5E90}"/>
              </a:ext>
            </a:extLst>
          </p:cNvPr>
          <p:cNvPicPr>
            <a:picLocks noChangeAspect="1"/>
          </p:cNvPicPr>
          <p:nvPr/>
        </p:nvPicPr>
        <p:blipFill>
          <a:blip r:embed="rId3"/>
          <a:stretch>
            <a:fillRect/>
          </a:stretch>
        </p:blipFill>
        <p:spPr>
          <a:xfrm>
            <a:off x="3040914" y="3340674"/>
            <a:ext cx="6455578" cy="1397880"/>
          </a:xfrm>
          <a:prstGeom prst="rect">
            <a:avLst/>
          </a:prstGeom>
        </p:spPr>
      </p:pic>
      <p:pic>
        <p:nvPicPr>
          <p:cNvPr id="7" name="Picture 6">
            <a:extLst>
              <a:ext uri="{FF2B5EF4-FFF2-40B4-BE49-F238E27FC236}">
                <a16:creationId xmlns:a16="http://schemas.microsoft.com/office/drawing/2014/main" id="{E849D716-F9CC-D496-3784-DC2B7A3F1BC5}"/>
              </a:ext>
            </a:extLst>
          </p:cNvPr>
          <p:cNvPicPr>
            <a:picLocks noChangeAspect="1"/>
          </p:cNvPicPr>
          <p:nvPr/>
        </p:nvPicPr>
        <p:blipFill>
          <a:blip r:embed="rId4"/>
          <a:stretch>
            <a:fillRect/>
          </a:stretch>
        </p:blipFill>
        <p:spPr>
          <a:xfrm>
            <a:off x="3040913" y="911892"/>
            <a:ext cx="6455578" cy="2433819"/>
          </a:xfrm>
          <a:prstGeom prst="rect">
            <a:avLst/>
          </a:prstGeom>
        </p:spPr>
      </p:pic>
      <p:pic>
        <p:nvPicPr>
          <p:cNvPr id="9" name="Picture 8">
            <a:extLst>
              <a:ext uri="{FF2B5EF4-FFF2-40B4-BE49-F238E27FC236}">
                <a16:creationId xmlns:a16="http://schemas.microsoft.com/office/drawing/2014/main" id="{AAEC03D5-AEEA-3453-E3C3-1CB2E4A792F7}"/>
              </a:ext>
            </a:extLst>
          </p:cNvPr>
          <p:cNvPicPr>
            <a:picLocks noChangeAspect="1"/>
          </p:cNvPicPr>
          <p:nvPr/>
        </p:nvPicPr>
        <p:blipFill>
          <a:blip r:embed="rId5"/>
          <a:stretch>
            <a:fillRect/>
          </a:stretch>
        </p:blipFill>
        <p:spPr>
          <a:xfrm>
            <a:off x="3040913" y="4738554"/>
            <a:ext cx="6455578" cy="1502015"/>
          </a:xfrm>
          <a:prstGeom prst="rect">
            <a:avLst/>
          </a:prstGeom>
        </p:spPr>
      </p:pic>
      <p:pic>
        <p:nvPicPr>
          <p:cNvPr id="13" name="Picture 12">
            <a:extLst>
              <a:ext uri="{FF2B5EF4-FFF2-40B4-BE49-F238E27FC236}">
                <a16:creationId xmlns:a16="http://schemas.microsoft.com/office/drawing/2014/main" id="{192D4C9E-4C84-5F77-0819-3253386D31B3}"/>
              </a:ext>
            </a:extLst>
          </p:cNvPr>
          <p:cNvPicPr>
            <a:picLocks noChangeAspect="1"/>
          </p:cNvPicPr>
          <p:nvPr/>
        </p:nvPicPr>
        <p:blipFill>
          <a:blip r:embed="rId6"/>
          <a:stretch>
            <a:fillRect/>
          </a:stretch>
        </p:blipFill>
        <p:spPr>
          <a:xfrm>
            <a:off x="9572154" y="4926419"/>
            <a:ext cx="2494658" cy="13141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e722f34a19_0_10"/>
          <p:cNvSpPr txBox="1">
            <a:spLocks noGrp="1"/>
          </p:cNvSpPr>
          <p:nvPr>
            <p:ph type="body" idx="1"/>
          </p:nvPr>
        </p:nvSpPr>
        <p:spPr>
          <a:xfrm>
            <a:off x="3905250" y="1027617"/>
            <a:ext cx="7139051" cy="2268476"/>
          </a:xfrm>
          <a:prstGeom prst="rect">
            <a:avLst/>
          </a:prstGeom>
          <a:noFill/>
          <a:ln>
            <a:noFill/>
          </a:ln>
        </p:spPr>
        <p:txBody>
          <a:bodyPr spcFirstLastPara="1" wrap="square" lIns="91425" tIns="45700" rIns="91425" bIns="45700" anchor="t" anchorCtr="0">
            <a:noAutofit/>
          </a:bodyPr>
          <a:lstStyle/>
          <a:p>
            <a:pPr marL="457200" lvl="0" indent="-387350" algn="l" rtl="0">
              <a:lnSpc>
                <a:spcPct val="100000"/>
              </a:lnSpc>
              <a:spcBef>
                <a:spcPts val="0"/>
              </a:spcBef>
              <a:spcAft>
                <a:spcPts val="0"/>
              </a:spcAft>
              <a:buClr>
                <a:srgbClr val="0F486F"/>
              </a:buClr>
              <a:buSzPts val="2500"/>
              <a:buFont typeface="Wingdings" panose="05000000000000000000" pitchFamily="2" charset="2"/>
              <a:buChar char="Ø"/>
            </a:pPr>
            <a:r>
              <a:rPr lang="es-ES" sz="2300" dirty="0">
                <a:latin typeface="Corbel" panose="020B0503020204020204" pitchFamily="34" charset="0"/>
                <a:ea typeface="Corbel"/>
                <a:cs typeface="Corbel"/>
                <a:sym typeface="Corbel"/>
              </a:rPr>
              <a:t>Ejecutar un análisis exploratorio de los datos.</a:t>
            </a:r>
          </a:p>
          <a:p>
            <a:pPr marL="457200" lvl="0" indent="-387350" algn="l" rtl="0">
              <a:lnSpc>
                <a:spcPct val="100000"/>
              </a:lnSpc>
              <a:spcBef>
                <a:spcPts val="0"/>
              </a:spcBef>
              <a:spcAft>
                <a:spcPts val="0"/>
              </a:spcAft>
              <a:buClr>
                <a:srgbClr val="0F486F"/>
              </a:buClr>
              <a:buSzPts val="2500"/>
              <a:buFont typeface="Wingdings" panose="05000000000000000000" pitchFamily="2" charset="2"/>
              <a:buChar char="Ø"/>
            </a:pPr>
            <a:r>
              <a:rPr lang="es-ES" sz="2300" dirty="0">
                <a:latin typeface="Corbel" panose="020B0503020204020204" pitchFamily="34" charset="0"/>
                <a:ea typeface="Corbel"/>
                <a:cs typeface="Corbel"/>
                <a:sym typeface="Corbel"/>
              </a:rPr>
              <a:t>Proceso ETL para la integración de datos.</a:t>
            </a:r>
          </a:p>
          <a:p>
            <a:pPr marL="457200" lvl="0" indent="-387350" algn="l" rtl="0">
              <a:lnSpc>
                <a:spcPct val="100000"/>
              </a:lnSpc>
              <a:spcBef>
                <a:spcPts val="0"/>
              </a:spcBef>
              <a:spcAft>
                <a:spcPts val="0"/>
              </a:spcAft>
              <a:buClr>
                <a:srgbClr val="0F486F"/>
              </a:buClr>
              <a:buSzPts val="2500"/>
              <a:buFont typeface="Wingdings" panose="05000000000000000000" pitchFamily="2" charset="2"/>
              <a:buChar char="Ø"/>
            </a:pPr>
            <a:r>
              <a:rPr lang="es-ES" sz="2300" dirty="0">
                <a:latin typeface="Corbel" panose="020B0503020204020204" pitchFamily="34" charset="0"/>
                <a:ea typeface="Corbel"/>
                <a:cs typeface="Corbel"/>
                <a:sym typeface="Corbel"/>
              </a:rPr>
              <a:t>Determinar los datos relevantes.</a:t>
            </a:r>
          </a:p>
          <a:p>
            <a:pPr marL="457200" lvl="0" indent="-387350" algn="l" rtl="0">
              <a:lnSpc>
                <a:spcPct val="100000"/>
              </a:lnSpc>
              <a:spcBef>
                <a:spcPts val="0"/>
              </a:spcBef>
              <a:spcAft>
                <a:spcPts val="0"/>
              </a:spcAft>
              <a:buClr>
                <a:srgbClr val="0F486F"/>
              </a:buClr>
              <a:buSzPts val="2500"/>
              <a:buFont typeface="Wingdings" panose="05000000000000000000" pitchFamily="2" charset="2"/>
              <a:buChar char="Ø"/>
            </a:pPr>
            <a:r>
              <a:rPr lang="es-ES" sz="2300" dirty="0">
                <a:latin typeface="Corbel" panose="020B0503020204020204" pitchFamily="34" charset="0"/>
                <a:ea typeface="Corbel"/>
                <a:cs typeface="Corbel"/>
                <a:sym typeface="Corbel"/>
              </a:rPr>
              <a:t>Identificar patrones.</a:t>
            </a:r>
            <a:endParaRPr lang="es-ES" dirty="0">
              <a:latin typeface="Corbel" panose="020B0503020204020204" pitchFamily="34" charset="0"/>
            </a:endParaRPr>
          </a:p>
          <a:p>
            <a:pPr marL="457200" lvl="0" indent="-387350" algn="l" rtl="0">
              <a:lnSpc>
                <a:spcPct val="100000"/>
              </a:lnSpc>
              <a:spcBef>
                <a:spcPts val="0"/>
              </a:spcBef>
              <a:spcAft>
                <a:spcPts val="0"/>
              </a:spcAft>
              <a:buClr>
                <a:srgbClr val="0F486F"/>
              </a:buClr>
              <a:buSzPts val="2500"/>
              <a:buFont typeface="Wingdings" panose="05000000000000000000" pitchFamily="2" charset="2"/>
              <a:buChar char="Ø"/>
            </a:pPr>
            <a:r>
              <a:rPr lang="es-ES" sz="2300" dirty="0">
                <a:latin typeface="Corbel" panose="020B0503020204020204" pitchFamily="34" charset="0"/>
                <a:ea typeface="Corbel"/>
                <a:cs typeface="Corbel"/>
                <a:sym typeface="Corbel"/>
              </a:rPr>
              <a:t>Asegurar calidad y coherencia.</a:t>
            </a:r>
            <a:endParaRPr lang="es-ES" dirty="0">
              <a:latin typeface="Corbel" panose="020B0503020204020204" pitchFamily="34" charset="0"/>
            </a:endParaRPr>
          </a:p>
          <a:p>
            <a:pPr marL="457200" lvl="0" indent="-387350" algn="l" rtl="0">
              <a:lnSpc>
                <a:spcPct val="100000"/>
              </a:lnSpc>
              <a:spcBef>
                <a:spcPts val="0"/>
              </a:spcBef>
              <a:spcAft>
                <a:spcPts val="0"/>
              </a:spcAft>
              <a:buClr>
                <a:srgbClr val="0F486F"/>
              </a:buClr>
              <a:buSzPts val="2500"/>
              <a:buFont typeface="Wingdings" panose="05000000000000000000" pitchFamily="2" charset="2"/>
              <a:buChar char="Ø"/>
            </a:pPr>
            <a:r>
              <a:rPr lang="es-ES" sz="2300" dirty="0">
                <a:latin typeface="Corbel" panose="020B0503020204020204" pitchFamily="34" charset="0"/>
                <a:ea typeface="Corbel"/>
                <a:cs typeface="Corbel"/>
                <a:sym typeface="Corbel"/>
              </a:rPr>
              <a:t>Revisar que los datos sean completos y precisos.</a:t>
            </a:r>
          </a:p>
        </p:txBody>
      </p:sp>
      <p:pic>
        <p:nvPicPr>
          <p:cNvPr id="188" name="Google Shape;188;g2e722f34a19_0_10"/>
          <p:cNvPicPr preferRelativeResize="0"/>
          <p:nvPr/>
        </p:nvPicPr>
        <p:blipFill rotWithShape="1">
          <a:blip r:embed="rId3">
            <a:alphaModFix/>
          </a:blip>
          <a:srcRect t="-233" b="50028"/>
          <a:stretch/>
        </p:blipFill>
        <p:spPr>
          <a:xfrm>
            <a:off x="3020777" y="3429000"/>
            <a:ext cx="8784236" cy="2708738"/>
          </a:xfrm>
          <a:prstGeom prst="rect">
            <a:avLst/>
          </a:prstGeom>
          <a:noFill/>
          <a:ln>
            <a:noFill/>
          </a:ln>
        </p:spPr>
      </p:pic>
      <p:sp>
        <p:nvSpPr>
          <p:cNvPr id="189" name="Google Shape;189;g2e722f34a19_0_10"/>
          <p:cNvSpPr txBox="1"/>
          <p:nvPr/>
        </p:nvSpPr>
        <p:spPr>
          <a:xfrm>
            <a:off x="0" y="990600"/>
            <a:ext cx="2705100" cy="58477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s-ES" sz="3200" b="0" i="0" u="none" strike="noStrike" cap="none">
                <a:solidFill>
                  <a:srgbClr val="FFFFFF"/>
                </a:solidFill>
                <a:latin typeface="Kanit Medium"/>
                <a:ea typeface="Kanit Medium"/>
                <a:cs typeface="Kanit Medium"/>
                <a:sym typeface="Kanit Medium"/>
              </a:rPr>
              <a:t>Set de Datos</a:t>
            </a:r>
            <a:endParaRPr sz="1400" b="0" i="0" u="none" strike="noStrike" cap="none">
              <a:solidFill>
                <a:srgbClr val="000000"/>
              </a:solidFill>
              <a:latin typeface="Kanit Medium"/>
              <a:ea typeface="Kanit Medium"/>
              <a:cs typeface="Kanit Medium"/>
              <a:sym typeface="Kani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0dbff422a3_0_11"/>
          <p:cNvSpPr txBox="1"/>
          <p:nvPr/>
        </p:nvSpPr>
        <p:spPr>
          <a:xfrm>
            <a:off x="3565137" y="1529209"/>
            <a:ext cx="7831801" cy="3785611"/>
          </a:xfrm>
          <a:prstGeom prst="rect">
            <a:avLst/>
          </a:prstGeom>
          <a:noFill/>
          <a:ln>
            <a:noFill/>
          </a:ln>
        </p:spPr>
        <p:txBody>
          <a:bodyPr spcFirstLastPara="1" wrap="square" lIns="91425" tIns="45700" rIns="91425" bIns="45700" anchor="t" anchorCtr="0">
            <a:spAutoFit/>
          </a:bodyPr>
          <a:lstStyle/>
          <a:p>
            <a:pPr marL="673100" marR="0" lvl="0" indent="-514350" algn="l" rtl="0">
              <a:lnSpc>
                <a:spcPct val="115000"/>
              </a:lnSpc>
              <a:spcBef>
                <a:spcPts val="1200"/>
              </a:spcBef>
              <a:spcAft>
                <a:spcPts val="0"/>
              </a:spcAft>
              <a:buClr>
                <a:srgbClr val="002060"/>
              </a:buClr>
              <a:buSzPct val="109000"/>
              <a:buFont typeface="Wingdings" panose="05000000000000000000" pitchFamily="2" charset="2"/>
              <a:buChar char="Ø"/>
            </a:pPr>
            <a:r>
              <a:rPr lang="es-ES" sz="2500" i="0" u="none" strike="noStrike" cap="none" dirty="0">
                <a:solidFill>
                  <a:schemeClr val="dk1"/>
                </a:solidFill>
                <a:latin typeface="Corbel"/>
                <a:ea typeface="Corbel"/>
                <a:cs typeface="Corbel"/>
                <a:sym typeface="Corbel"/>
              </a:rPr>
              <a:t>Analizar la evolución operativa (2018-2024)</a:t>
            </a:r>
            <a:endParaRPr sz="2500" i="0" u="none" strike="noStrike" cap="none" dirty="0">
              <a:solidFill>
                <a:schemeClr val="dk1"/>
              </a:solidFill>
              <a:latin typeface="Corbel"/>
              <a:ea typeface="Corbel"/>
              <a:cs typeface="Corbel"/>
              <a:sym typeface="Corbel"/>
            </a:endParaRPr>
          </a:p>
          <a:p>
            <a:pPr marL="673100" marR="0" lvl="0" indent="-514350" algn="l" rtl="0">
              <a:lnSpc>
                <a:spcPct val="115000"/>
              </a:lnSpc>
              <a:spcBef>
                <a:spcPts val="0"/>
              </a:spcBef>
              <a:spcAft>
                <a:spcPts val="0"/>
              </a:spcAft>
              <a:buClr>
                <a:srgbClr val="002060"/>
              </a:buClr>
              <a:buSzPct val="109000"/>
              <a:buFont typeface="Wingdings" panose="05000000000000000000" pitchFamily="2" charset="2"/>
              <a:buChar char="Ø"/>
            </a:pPr>
            <a:r>
              <a:rPr lang="es-ES" sz="2500" i="0" u="none" strike="noStrike" cap="none" dirty="0">
                <a:solidFill>
                  <a:schemeClr val="dk1"/>
                </a:solidFill>
                <a:latin typeface="Corbel"/>
                <a:ea typeface="Corbel"/>
                <a:cs typeface="Corbel"/>
                <a:sym typeface="Corbel"/>
              </a:rPr>
              <a:t>Estudiar la estacionalidad y factores de ocupación</a:t>
            </a:r>
            <a:endParaRPr sz="2500" i="0" u="none" strike="noStrike" cap="none" dirty="0">
              <a:solidFill>
                <a:schemeClr val="dk1"/>
              </a:solidFill>
              <a:latin typeface="Corbel"/>
              <a:ea typeface="Corbel"/>
              <a:cs typeface="Corbel"/>
              <a:sym typeface="Corbel"/>
            </a:endParaRPr>
          </a:p>
          <a:p>
            <a:pPr marL="673100" marR="0" lvl="0" indent="-514350" algn="l" rtl="0">
              <a:lnSpc>
                <a:spcPct val="115000"/>
              </a:lnSpc>
              <a:spcBef>
                <a:spcPts val="0"/>
              </a:spcBef>
              <a:spcAft>
                <a:spcPts val="0"/>
              </a:spcAft>
              <a:buClr>
                <a:srgbClr val="002060"/>
              </a:buClr>
              <a:buSzPct val="109000"/>
              <a:buFont typeface="Wingdings" panose="05000000000000000000" pitchFamily="2" charset="2"/>
              <a:buChar char="Ø"/>
            </a:pPr>
            <a:r>
              <a:rPr lang="es-ES" sz="2500" i="0" u="none" strike="noStrike" cap="none" dirty="0">
                <a:solidFill>
                  <a:schemeClr val="dk1"/>
                </a:solidFill>
                <a:latin typeface="Corbel"/>
                <a:ea typeface="Corbel"/>
                <a:cs typeface="Corbel"/>
                <a:sym typeface="Corbel"/>
              </a:rPr>
              <a:t>Evaluar la contribución de las aerolíneas operativas</a:t>
            </a:r>
            <a:endParaRPr sz="2500" i="0" u="none" strike="noStrike" cap="none" dirty="0">
              <a:solidFill>
                <a:schemeClr val="dk1"/>
              </a:solidFill>
              <a:latin typeface="Corbel"/>
              <a:ea typeface="Corbel"/>
              <a:cs typeface="Corbel"/>
              <a:sym typeface="Corbel"/>
            </a:endParaRPr>
          </a:p>
          <a:p>
            <a:pPr marL="673100" marR="0" lvl="0" indent="-514350" algn="l" rtl="0">
              <a:lnSpc>
                <a:spcPct val="115000"/>
              </a:lnSpc>
              <a:spcBef>
                <a:spcPts val="0"/>
              </a:spcBef>
              <a:spcAft>
                <a:spcPts val="0"/>
              </a:spcAft>
              <a:buClr>
                <a:srgbClr val="002060"/>
              </a:buClr>
              <a:buSzPct val="109000"/>
              <a:buFont typeface="Wingdings" panose="05000000000000000000" pitchFamily="2" charset="2"/>
              <a:buChar char="Ø"/>
            </a:pPr>
            <a:r>
              <a:rPr lang="es-ES" sz="2500" i="0" u="none" strike="noStrike" cap="none" dirty="0">
                <a:solidFill>
                  <a:schemeClr val="dk1"/>
                </a:solidFill>
                <a:latin typeface="Corbel"/>
                <a:ea typeface="Corbel"/>
                <a:cs typeface="Corbel"/>
                <a:sym typeface="Corbel"/>
              </a:rPr>
              <a:t>Proponer estrategias para diversificación operativa</a:t>
            </a:r>
            <a:endParaRPr sz="2500" i="0" u="none" strike="noStrike" cap="none" dirty="0">
              <a:solidFill>
                <a:schemeClr val="dk1"/>
              </a:solidFill>
              <a:latin typeface="Corbel"/>
              <a:ea typeface="Corbel"/>
              <a:cs typeface="Corbel"/>
              <a:sym typeface="Corbel"/>
            </a:endParaRPr>
          </a:p>
          <a:p>
            <a:pPr marL="673100" marR="0" lvl="0" indent="-514350" algn="l" rtl="0">
              <a:lnSpc>
                <a:spcPct val="115000"/>
              </a:lnSpc>
              <a:spcBef>
                <a:spcPts val="0"/>
              </a:spcBef>
              <a:spcAft>
                <a:spcPts val="0"/>
              </a:spcAft>
              <a:buClr>
                <a:srgbClr val="002060"/>
              </a:buClr>
              <a:buSzPct val="109000"/>
              <a:buFont typeface="Wingdings" panose="05000000000000000000" pitchFamily="2" charset="2"/>
              <a:buChar char="Ø"/>
            </a:pPr>
            <a:r>
              <a:rPr lang="es-ES" sz="2500" i="0" u="none" strike="noStrike" cap="none" dirty="0">
                <a:solidFill>
                  <a:schemeClr val="dk1"/>
                </a:solidFill>
                <a:latin typeface="Corbel"/>
                <a:ea typeface="Corbel"/>
                <a:cs typeface="Corbel"/>
                <a:sym typeface="Corbel"/>
              </a:rPr>
              <a:t>Proyectar escenarios futuros</a:t>
            </a:r>
            <a:endParaRPr sz="2500" i="0" u="none" strike="noStrike" cap="none" dirty="0">
              <a:solidFill>
                <a:schemeClr val="dk1"/>
              </a:solidFill>
              <a:latin typeface="Corbel"/>
              <a:ea typeface="Corbel"/>
              <a:cs typeface="Corbel"/>
              <a:sym typeface="Corbel"/>
            </a:endParaRPr>
          </a:p>
          <a:p>
            <a:pPr marL="673100" marR="0" lvl="0" indent="-514350" algn="l" rtl="0">
              <a:lnSpc>
                <a:spcPct val="115000"/>
              </a:lnSpc>
              <a:spcBef>
                <a:spcPts val="0"/>
              </a:spcBef>
              <a:spcAft>
                <a:spcPts val="0"/>
              </a:spcAft>
              <a:buClr>
                <a:srgbClr val="002060"/>
              </a:buClr>
              <a:buSzPct val="109000"/>
              <a:buFont typeface="Wingdings" panose="05000000000000000000" pitchFamily="2" charset="2"/>
              <a:buChar char="Ø"/>
            </a:pPr>
            <a:r>
              <a:rPr lang="es-ES" sz="2500" i="0" u="none" strike="noStrike" cap="none" dirty="0">
                <a:solidFill>
                  <a:schemeClr val="dk1"/>
                </a:solidFill>
                <a:latin typeface="Corbel"/>
                <a:ea typeface="Corbel"/>
                <a:cs typeface="Corbel"/>
                <a:sym typeface="Corbel"/>
              </a:rPr>
              <a:t>Diseñar estrategias de mitigación para temporadas bajas</a:t>
            </a:r>
            <a:endParaRPr sz="2500" i="0" u="none" strike="noStrike" cap="none" dirty="0">
              <a:solidFill>
                <a:schemeClr val="dk1"/>
              </a:solidFill>
              <a:latin typeface="Corbel"/>
              <a:ea typeface="Corbel"/>
              <a:cs typeface="Corbel"/>
              <a:sym typeface="Corbel"/>
            </a:endParaRPr>
          </a:p>
          <a:p>
            <a:pPr marL="673100" marR="0" lvl="0" indent="-514350" algn="l" rtl="0">
              <a:lnSpc>
                <a:spcPct val="115000"/>
              </a:lnSpc>
              <a:spcBef>
                <a:spcPts val="0"/>
              </a:spcBef>
              <a:spcAft>
                <a:spcPts val="0"/>
              </a:spcAft>
              <a:buClr>
                <a:srgbClr val="002060"/>
              </a:buClr>
              <a:buSzPct val="109000"/>
              <a:buFont typeface="Wingdings" panose="05000000000000000000" pitchFamily="2" charset="2"/>
              <a:buChar char="Ø"/>
            </a:pPr>
            <a:r>
              <a:rPr lang="es-ES" sz="2500" i="0" u="none" strike="noStrike" cap="none" dirty="0">
                <a:solidFill>
                  <a:schemeClr val="dk1"/>
                </a:solidFill>
                <a:latin typeface="Corbel"/>
                <a:ea typeface="Corbel"/>
                <a:cs typeface="Corbel"/>
                <a:sym typeface="Corbel"/>
              </a:rPr>
              <a:t>Optimizar los recursos aeroportuarios</a:t>
            </a:r>
            <a:endParaRPr sz="2500" i="0" u="none" strike="noStrike" cap="none" dirty="0">
              <a:solidFill>
                <a:schemeClr val="dk1"/>
              </a:solidFill>
              <a:latin typeface="Corbel"/>
              <a:ea typeface="Corbel"/>
              <a:cs typeface="Corbel"/>
              <a:sym typeface="Corbel"/>
            </a:endParaRPr>
          </a:p>
        </p:txBody>
      </p:sp>
      <p:sp>
        <p:nvSpPr>
          <p:cNvPr id="195" name="Google Shape;195;g20dbff422a3_0_11"/>
          <p:cNvSpPr txBox="1"/>
          <p:nvPr/>
        </p:nvSpPr>
        <p:spPr>
          <a:xfrm>
            <a:off x="0" y="990600"/>
            <a:ext cx="2705100" cy="107721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s-ES" sz="3200" b="0" i="0" u="none" strike="noStrike" cap="none">
                <a:solidFill>
                  <a:srgbClr val="FFFFFF"/>
                </a:solidFill>
                <a:latin typeface="Kanit Medium"/>
                <a:ea typeface="Kanit Medium"/>
                <a:cs typeface="Kanit Medium"/>
                <a:sym typeface="Kanit Medium"/>
              </a:rPr>
              <a:t>Objetivos Específicos</a:t>
            </a:r>
            <a:endParaRPr sz="1400" b="0" i="0" u="none" strike="noStrike" cap="none">
              <a:solidFill>
                <a:srgbClr val="000000"/>
              </a:solidFill>
              <a:latin typeface="Kanit Medium"/>
              <a:ea typeface="Kanit Medium"/>
              <a:cs typeface="Kanit Medium"/>
              <a:sym typeface="Kani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g20dbff422a3_0_0"/>
          <p:cNvPicPr preferRelativeResize="0"/>
          <p:nvPr/>
        </p:nvPicPr>
        <p:blipFill rotWithShape="1">
          <a:blip r:embed="rId3">
            <a:alphaModFix/>
          </a:blip>
          <a:srcRect/>
          <a:stretch/>
        </p:blipFill>
        <p:spPr>
          <a:xfrm>
            <a:off x="3681701" y="939338"/>
            <a:ext cx="7697703" cy="5414565"/>
          </a:xfrm>
          <a:prstGeom prst="rect">
            <a:avLst/>
          </a:prstGeom>
          <a:noFill/>
          <a:ln>
            <a:noFill/>
          </a:ln>
        </p:spPr>
      </p:pic>
      <p:sp>
        <p:nvSpPr>
          <p:cNvPr id="201" name="Google Shape;201;g20dbff422a3_0_0"/>
          <p:cNvSpPr txBox="1"/>
          <p:nvPr/>
        </p:nvSpPr>
        <p:spPr>
          <a:xfrm>
            <a:off x="0" y="990600"/>
            <a:ext cx="2705100" cy="107721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s-ES" sz="3200" b="0" i="0" u="none" strike="noStrike" cap="none">
                <a:solidFill>
                  <a:srgbClr val="FFFFFF"/>
                </a:solidFill>
                <a:latin typeface="Kanit Medium"/>
                <a:ea typeface="Kanit Medium"/>
                <a:cs typeface="Kanit Medium"/>
                <a:sym typeface="Kanit Medium"/>
              </a:rPr>
              <a:t>Diccionario de Datos</a:t>
            </a:r>
            <a:endParaRPr sz="1400" b="0" i="0" u="none" strike="noStrike" cap="none">
              <a:solidFill>
                <a:srgbClr val="000000"/>
              </a:solidFill>
              <a:latin typeface="Kanit Medium"/>
              <a:ea typeface="Kanit Medium"/>
              <a:cs typeface="Kanit Medium"/>
              <a:sym typeface="Kani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5" name="Google Shape;205;p24"/>
          <p:cNvPicPr preferRelativeResize="0"/>
          <p:nvPr/>
        </p:nvPicPr>
        <p:blipFill rotWithShape="1">
          <a:blip r:embed="rId3">
            <a:alphaModFix/>
          </a:blip>
          <a:srcRect l="9006" r="7678"/>
          <a:stretch/>
        </p:blipFill>
        <p:spPr>
          <a:xfrm>
            <a:off x="1098543" y="1588607"/>
            <a:ext cx="1524322" cy="739501"/>
          </a:xfrm>
          <a:prstGeom prst="rect">
            <a:avLst/>
          </a:prstGeom>
          <a:noFill/>
          <a:ln>
            <a:noFill/>
          </a:ln>
          <a:effectLst>
            <a:outerShdw blurRad="63500" sx="102000" sy="102000" algn="ctr" rotWithShape="0">
              <a:srgbClr val="000000">
                <a:alpha val="40000"/>
              </a:srgbClr>
            </a:outerShdw>
          </a:effectLst>
        </p:spPr>
      </p:pic>
      <p:sp>
        <p:nvSpPr>
          <p:cNvPr id="3" name="TextBox 2">
            <a:extLst>
              <a:ext uri="{FF2B5EF4-FFF2-40B4-BE49-F238E27FC236}">
                <a16:creationId xmlns:a16="http://schemas.microsoft.com/office/drawing/2014/main" id="{F7B6E1B9-3958-346A-5069-6E66ED3F2858}"/>
              </a:ext>
            </a:extLst>
          </p:cNvPr>
          <p:cNvSpPr txBox="1"/>
          <p:nvPr/>
        </p:nvSpPr>
        <p:spPr>
          <a:xfrm>
            <a:off x="0" y="990600"/>
            <a:ext cx="270510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700" dirty="0" err="1">
                <a:solidFill>
                  <a:srgbClr val="FFFFFF"/>
                </a:solidFill>
                <a:latin typeface="Kanit Medium" panose="00000600000000000000" pitchFamily="2" charset="-34"/>
                <a:cs typeface="Kanit Medium" panose="00000600000000000000" pitchFamily="2" charset="-34"/>
              </a:rPr>
              <a:t>Visualizaciones</a:t>
            </a:r>
            <a:endParaRPr lang="en-US" sz="2700" dirty="0" err="1">
              <a:latin typeface="Kanit Medium" panose="00000600000000000000" pitchFamily="2" charset="-34"/>
              <a:cs typeface="Kanit Medium" panose="00000600000000000000" pitchFamily="2" charset="-34"/>
            </a:endParaRPr>
          </a:p>
        </p:txBody>
      </p:sp>
      <p:pic>
        <p:nvPicPr>
          <p:cNvPr id="4" name="Picture 3">
            <a:extLst>
              <a:ext uri="{FF2B5EF4-FFF2-40B4-BE49-F238E27FC236}">
                <a16:creationId xmlns:a16="http://schemas.microsoft.com/office/drawing/2014/main" id="{3A8F6A48-CCFA-EF8F-1A24-1D1F6718DB6E}"/>
              </a:ext>
            </a:extLst>
          </p:cNvPr>
          <p:cNvPicPr>
            <a:picLocks noChangeAspect="1"/>
          </p:cNvPicPr>
          <p:nvPr/>
        </p:nvPicPr>
        <p:blipFill>
          <a:blip r:embed="rId4"/>
          <a:stretch>
            <a:fillRect/>
          </a:stretch>
        </p:blipFill>
        <p:spPr>
          <a:xfrm>
            <a:off x="3010334" y="1117601"/>
            <a:ext cx="8857203" cy="50122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g2153a4513ba_0_35"/>
          <p:cNvSpPr/>
          <p:nvPr/>
        </p:nvSpPr>
        <p:spPr>
          <a:xfrm>
            <a:off x="5009660" y="783260"/>
            <a:ext cx="2183825" cy="599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Arial"/>
              <a:buNone/>
            </a:pPr>
            <a:endParaRPr sz="2000" b="0" i="0" u="none" strike="noStrike" cap="none">
              <a:solidFill>
                <a:srgbClr val="140E30"/>
              </a:solidFill>
              <a:latin typeface="Merriweather"/>
              <a:ea typeface="Merriweather"/>
              <a:cs typeface="Merriweather"/>
              <a:sym typeface="Merriweather"/>
            </a:endParaRPr>
          </a:p>
        </p:txBody>
      </p:sp>
      <p:sp>
        <p:nvSpPr>
          <p:cNvPr id="2" name="TextBox 1">
            <a:extLst>
              <a:ext uri="{FF2B5EF4-FFF2-40B4-BE49-F238E27FC236}">
                <a16:creationId xmlns:a16="http://schemas.microsoft.com/office/drawing/2014/main" id="{039294DB-B90F-1DB7-F289-57C5EA3F5E06}"/>
              </a:ext>
            </a:extLst>
          </p:cNvPr>
          <p:cNvSpPr txBox="1"/>
          <p:nvPr/>
        </p:nvSpPr>
        <p:spPr>
          <a:xfrm>
            <a:off x="0" y="990600"/>
            <a:ext cx="270510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700" dirty="0" err="1">
                <a:solidFill>
                  <a:srgbClr val="FFFFFF"/>
                </a:solidFill>
                <a:latin typeface="Kanit Medium" panose="00000600000000000000" pitchFamily="2" charset="-34"/>
                <a:cs typeface="Kanit Medium" panose="00000600000000000000" pitchFamily="2" charset="-34"/>
              </a:rPr>
              <a:t>Visualizaciones</a:t>
            </a:r>
            <a:endParaRPr lang="en-US" sz="2700" dirty="0" err="1">
              <a:latin typeface="Kanit Medium" panose="00000600000000000000" pitchFamily="2" charset="-34"/>
              <a:cs typeface="Kanit Medium" panose="00000600000000000000" pitchFamily="2" charset="-34"/>
            </a:endParaRPr>
          </a:p>
        </p:txBody>
      </p:sp>
      <p:pic>
        <p:nvPicPr>
          <p:cNvPr id="4" name="Picture 3">
            <a:extLst>
              <a:ext uri="{FF2B5EF4-FFF2-40B4-BE49-F238E27FC236}">
                <a16:creationId xmlns:a16="http://schemas.microsoft.com/office/drawing/2014/main" id="{605AF72B-552E-5AB7-404C-B8B3370CC7AD}"/>
              </a:ext>
            </a:extLst>
          </p:cNvPr>
          <p:cNvPicPr>
            <a:picLocks noChangeAspect="1"/>
          </p:cNvPicPr>
          <p:nvPr/>
        </p:nvPicPr>
        <p:blipFill>
          <a:blip r:embed="rId3"/>
          <a:stretch>
            <a:fillRect/>
          </a:stretch>
        </p:blipFill>
        <p:spPr>
          <a:xfrm>
            <a:off x="2926326" y="1075731"/>
            <a:ext cx="9020140" cy="50667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 name="TextBox 1">
            <a:extLst>
              <a:ext uri="{FF2B5EF4-FFF2-40B4-BE49-F238E27FC236}">
                <a16:creationId xmlns:a16="http://schemas.microsoft.com/office/drawing/2014/main" id="{4D806FFF-9D29-A2E0-8E8E-D4BDEBB3E657}"/>
              </a:ext>
            </a:extLst>
          </p:cNvPr>
          <p:cNvSpPr txBox="1"/>
          <p:nvPr/>
        </p:nvSpPr>
        <p:spPr>
          <a:xfrm>
            <a:off x="0" y="990600"/>
            <a:ext cx="270510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700" dirty="0" err="1">
                <a:solidFill>
                  <a:srgbClr val="FFFFFF"/>
                </a:solidFill>
                <a:latin typeface="Kanit Medium" panose="00000600000000000000" pitchFamily="2" charset="-34"/>
                <a:cs typeface="Kanit Medium" panose="00000600000000000000" pitchFamily="2" charset="-34"/>
              </a:rPr>
              <a:t>Visualizaciones</a:t>
            </a:r>
            <a:endParaRPr lang="en-US" sz="2700" dirty="0" err="1">
              <a:latin typeface="Kanit Medium" panose="00000600000000000000" pitchFamily="2" charset="-34"/>
              <a:cs typeface="Kanit Medium" panose="00000600000000000000" pitchFamily="2" charset="-34"/>
            </a:endParaRPr>
          </a:p>
        </p:txBody>
      </p:sp>
      <p:pic>
        <p:nvPicPr>
          <p:cNvPr id="4" name="Picture 3">
            <a:extLst>
              <a:ext uri="{FF2B5EF4-FFF2-40B4-BE49-F238E27FC236}">
                <a16:creationId xmlns:a16="http://schemas.microsoft.com/office/drawing/2014/main" id="{AD041974-49D8-A07B-1D83-90A536BF65C1}"/>
              </a:ext>
            </a:extLst>
          </p:cNvPr>
          <p:cNvPicPr>
            <a:picLocks noChangeAspect="1"/>
          </p:cNvPicPr>
          <p:nvPr/>
        </p:nvPicPr>
        <p:blipFill>
          <a:blip r:embed="rId3"/>
          <a:stretch>
            <a:fillRect/>
          </a:stretch>
        </p:blipFill>
        <p:spPr>
          <a:xfrm>
            <a:off x="2935915" y="1042123"/>
            <a:ext cx="9038069" cy="51300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 name="TextBox 1">
            <a:extLst>
              <a:ext uri="{FF2B5EF4-FFF2-40B4-BE49-F238E27FC236}">
                <a16:creationId xmlns:a16="http://schemas.microsoft.com/office/drawing/2014/main" id="{284360ED-814F-93C4-750E-7C4D25817DC9}"/>
              </a:ext>
            </a:extLst>
          </p:cNvPr>
          <p:cNvSpPr txBox="1"/>
          <p:nvPr/>
        </p:nvSpPr>
        <p:spPr>
          <a:xfrm>
            <a:off x="0" y="990600"/>
            <a:ext cx="270510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700" dirty="0" err="1">
                <a:solidFill>
                  <a:srgbClr val="FFFFFF"/>
                </a:solidFill>
                <a:latin typeface="Kanit Medium" panose="00000600000000000000" pitchFamily="2" charset="-34"/>
                <a:cs typeface="Kanit Medium" panose="00000600000000000000" pitchFamily="2" charset="-34"/>
              </a:rPr>
              <a:t>Visualizaciones</a:t>
            </a:r>
            <a:endParaRPr lang="en-US" sz="2700" dirty="0" err="1">
              <a:latin typeface="Kanit Medium" panose="00000600000000000000" pitchFamily="2" charset="-34"/>
              <a:cs typeface="Kanit Medium" panose="00000600000000000000" pitchFamily="2" charset="-34"/>
            </a:endParaRPr>
          </a:p>
        </p:txBody>
      </p:sp>
      <p:pic>
        <p:nvPicPr>
          <p:cNvPr id="4" name="Picture 3">
            <a:extLst>
              <a:ext uri="{FF2B5EF4-FFF2-40B4-BE49-F238E27FC236}">
                <a16:creationId xmlns:a16="http://schemas.microsoft.com/office/drawing/2014/main" id="{E876B6A0-163E-870B-CEF9-145ECEA23413}"/>
              </a:ext>
            </a:extLst>
          </p:cNvPr>
          <p:cNvPicPr>
            <a:picLocks noChangeAspect="1"/>
          </p:cNvPicPr>
          <p:nvPr/>
        </p:nvPicPr>
        <p:blipFill>
          <a:blip r:embed="rId3"/>
          <a:stretch>
            <a:fillRect/>
          </a:stretch>
        </p:blipFill>
        <p:spPr>
          <a:xfrm>
            <a:off x="2937934" y="1115762"/>
            <a:ext cx="9000067" cy="50733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g2153a4513ba_0_50"/>
          <p:cNvSpPr/>
          <p:nvPr/>
        </p:nvSpPr>
        <p:spPr>
          <a:xfrm>
            <a:off x="4809587" y="778806"/>
            <a:ext cx="2572826" cy="599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000"/>
              <a:buFont typeface="Arial"/>
              <a:buNone/>
            </a:pPr>
            <a:endParaRPr sz="2000" b="0" i="0" u="none" strike="noStrike" cap="none">
              <a:solidFill>
                <a:srgbClr val="140E30"/>
              </a:solidFill>
              <a:latin typeface="Merriweather"/>
              <a:ea typeface="Merriweather"/>
              <a:cs typeface="Merriweather"/>
              <a:sym typeface="Merriweather"/>
            </a:endParaRPr>
          </a:p>
        </p:txBody>
      </p:sp>
      <p:sp>
        <p:nvSpPr>
          <p:cNvPr id="2" name="TextBox 1">
            <a:extLst>
              <a:ext uri="{FF2B5EF4-FFF2-40B4-BE49-F238E27FC236}">
                <a16:creationId xmlns:a16="http://schemas.microsoft.com/office/drawing/2014/main" id="{482E1EA7-3C8C-9318-12AC-79D8EAFA98A7}"/>
              </a:ext>
            </a:extLst>
          </p:cNvPr>
          <p:cNvSpPr txBox="1"/>
          <p:nvPr/>
        </p:nvSpPr>
        <p:spPr>
          <a:xfrm>
            <a:off x="0" y="990600"/>
            <a:ext cx="270510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700" dirty="0" err="1">
                <a:solidFill>
                  <a:srgbClr val="FFFFFF"/>
                </a:solidFill>
                <a:latin typeface="Kanit Medium" panose="00000600000000000000" pitchFamily="2" charset="-34"/>
                <a:cs typeface="Kanit Medium" panose="00000600000000000000" pitchFamily="2" charset="-34"/>
              </a:rPr>
              <a:t>Visualizaciones</a:t>
            </a:r>
            <a:endParaRPr lang="en-US" sz="2700" dirty="0" err="1">
              <a:latin typeface="Kanit Medium" panose="00000600000000000000" pitchFamily="2" charset="-34"/>
              <a:cs typeface="Kanit Medium" panose="00000600000000000000" pitchFamily="2" charset="-34"/>
            </a:endParaRPr>
          </a:p>
        </p:txBody>
      </p:sp>
      <p:pic>
        <p:nvPicPr>
          <p:cNvPr id="4" name="Picture 3">
            <a:extLst>
              <a:ext uri="{FF2B5EF4-FFF2-40B4-BE49-F238E27FC236}">
                <a16:creationId xmlns:a16="http://schemas.microsoft.com/office/drawing/2014/main" id="{45DF415C-2AB6-DD2A-9789-A29A2E6033A7}"/>
              </a:ext>
            </a:extLst>
          </p:cNvPr>
          <p:cNvPicPr>
            <a:picLocks noChangeAspect="1"/>
          </p:cNvPicPr>
          <p:nvPr/>
        </p:nvPicPr>
        <p:blipFill>
          <a:blip r:embed="rId3"/>
          <a:stretch>
            <a:fillRect/>
          </a:stretch>
        </p:blipFill>
        <p:spPr>
          <a:xfrm>
            <a:off x="2878369" y="1083733"/>
            <a:ext cx="9116969" cy="51392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 name="TextBox 1">
            <a:extLst>
              <a:ext uri="{FF2B5EF4-FFF2-40B4-BE49-F238E27FC236}">
                <a16:creationId xmlns:a16="http://schemas.microsoft.com/office/drawing/2014/main" id="{5D482E39-8F71-814B-1B9D-2D89BD14234B}"/>
              </a:ext>
            </a:extLst>
          </p:cNvPr>
          <p:cNvSpPr txBox="1"/>
          <p:nvPr/>
        </p:nvSpPr>
        <p:spPr>
          <a:xfrm>
            <a:off x="0" y="990600"/>
            <a:ext cx="270510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700" dirty="0" err="1">
                <a:solidFill>
                  <a:srgbClr val="FFFFFF"/>
                </a:solidFill>
                <a:latin typeface="Kanit Medium" panose="00000600000000000000" pitchFamily="2" charset="-34"/>
                <a:cs typeface="Kanit Medium" panose="00000600000000000000" pitchFamily="2" charset="-34"/>
              </a:rPr>
              <a:t>Visualizaciones</a:t>
            </a:r>
            <a:endParaRPr lang="en-US" sz="2700" dirty="0" err="1">
              <a:latin typeface="Kanit Medium" panose="00000600000000000000" pitchFamily="2" charset="-34"/>
              <a:cs typeface="Kanit Medium" panose="00000600000000000000" pitchFamily="2" charset="-34"/>
            </a:endParaRPr>
          </a:p>
        </p:txBody>
      </p:sp>
      <p:pic>
        <p:nvPicPr>
          <p:cNvPr id="4" name="Picture 3">
            <a:extLst>
              <a:ext uri="{FF2B5EF4-FFF2-40B4-BE49-F238E27FC236}">
                <a16:creationId xmlns:a16="http://schemas.microsoft.com/office/drawing/2014/main" id="{E3BC4AB7-9F54-0186-B87E-2F0DEE30D97E}"/>
              </a:ext>
            </a:extLst>
          </p:cNvPr>
          <p:cNvPicPr>
            <a:picLocks noChangeAspect="1"/>
          </p:cNvPicPr>
          <p:nvPr/>
        </p:nvPicPr>
        <p:blipFill>
          <a:blip r:embed="rId3"/>
          <a:stretch>
            <a:fillRect/>
          </a:stretch>
        </p:blipFill>
        <p:spPr>
          <a:xfrm>
            <a:off x="2878665" y="1058099"/>
            <a:ext cx="9136959" cy="51564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2"/>
          <p:cNvSpPr txBox="1"/>
          <p:nvPr/>
        </p:nvSpPr>
        <p:spPr>
          <a:xfrm>
            <a:off x="2861769" y="2056151"/>
            <a:ext cx="9152432" cy="2745697"/>
          </a:xfrm>
          <a:prstGeom prst="rect">
            <a:avLst/>
          </a:prstGeom>
        </p:spPr>
        <p:txBody>
          <a:bodyPr spcFirstLastPara="1" vert="horz" lIns="91440" tIns="45720" rIns="91440" bIns="45720" rtlCol="0" anchor="ctr" anchorCtr="0">
            <a:noAutofit/>
          </a:bodyPr>
          <a:lstStyle/>
          <a:p>
            <a:pPr marL="114300">
              <a:lnSpc>
                <a:spcPct val="150000"/>
              </a:lnSpc>
              <a:buClr>
                <a:schemeClr val="dk1"/>
              </a:buClr>
              <a:buSzPts val="2400"/>
            </a:pPr>
            <a:r>
              <a:rPr lang="en-US" sz="2400" b="1" kern="1200" dirty="0">
                <a:solidFill>
                  <a:srgbClr val="2B8C95"/>
                </a:solidFill>
                <a:latin typeface="Corbel"/>
                <a:ea typeface="+mn-ea"/>
                <a:cs typeface="+mn-cs"/>
                <a:sym typeface="Times New Roman"/>
              </a:rPr>
              <a:t>• </a:t>
            </a:r>
            <a:r>
              <a:rPr lang="en-US" sz="2400" b="1" i="0" u="none" strike="noStrike" kern="1200" cap="none" dirty="0">
                <a:solidFill>
                  <a:srgbClr val="2B8C95"/>
                </a:solidFill>
                <a:latin typeface="Corbel"/>
                <a:ea typeface="+mn-ea"/>
                <a:cs typeface="+mn-cs"/>
                <a:sym typeface="Times New Roman"/>
              </a:rPr>
              <a:t>González Sardi, Iara</a:t>
            </a:r>
            <a:r>
              <a:rPr lang="en-US" sz="2400" b="0" i="0" u="none" strike="noStrike" kern="1200" cap="none" dirty="0">
                <a:solidFill>
                  <a:srgbClr val="2B8C95"/>
                </a:solidFill>
                <a:latin typeface="Corbel"/>
                <a:ea typeface="+mn-ea"/>
                <a:cs typeface="+mn-cs"/>
                <a:sym typeface="Times New Roman"/>
              </a:rPr>
              <a:t>:</a:t>
            </a:r>
            <a:r>
              <a:rPr lang="en-US" sz="2400" b="0" i="0" u="none" strike="noStrike" kern="1200" cap="none" dirty="0">
                <a:solidFill>
                  <a:schemeClr val="tx1"/>
                </a:solidFill>
                <a:latin typeface="Corbel"/>
                <a:ea typeface="+mn-ea"/>
                <a:cs typeface="+mn-cs"/>
                <a:sym typeface="Times New Roman"/>
              </a:rPr>
              <a:t> </a:t>
            </a:r>
            <a:r>
              <a:rPr lang="en-US" sz="2200" b="0" i="0" u="none" strike="noStrike" kern="1200" cap="none" dirty="0" err="1">
                <a:solidFill>
                  <a:schemeClr val="tx1"/>
                </a:solidFill>
                <a:latin typeface="Corbel"/>
                <a:ea typeface="+mn-ea"/>
                <a:cs typeface="+mn-cs"/>
                <a:sym typeface="Times New Roman"/>
              </a:rPr>
              <a:t>Líder</a:t>
            </a:r>
            <a:r>
              <a:rPr lang="en-US" sz="2200" b="0" i="0" u="none" strike="noStrike" kern="1200" cap="none" dirty="0">
                <a:solidFill>
                  <a:schemeClr val="tx1"/>
                </a:solidFill>
                <a:latin typeface="Corbel"/>
                <a:ea typeface="+mn-ea"/>
                <a:cs typeface="+mn-cs"/>
                <a:sym typeface="Times New Roman"/>
              </a:rPr>
              <a:t> de Proyecto</a:t>
            </a:r>
            <a:r>
              <a:rPr lang="en-US" sz="2200" kern="1200" dirty="0">
                <a:solidFill>
                  <a:schemeClr val="tx1"/>
                </a:solidFill>
                <a:latin typeface="Corbel"/>
                <a:ea typeface="+mn-ea"/>
                <a:cs typeface="+mn-cs"/>
                <a:sym typeface="Times New Roman"/>
              </a:rPr>
              <a:t>.</a:t>
            </a:r>
            <a:endParaRPr lang="en-US" sz="2400" kern="1200" dirty="0">
              <a:solidFill>
                <a:schemeClr val="tx1"/>
              </a:solidFill>
              <a:latin typeface="Corbel"/>
              <a:ea typeface="+mn-ea"/>
              <a:cs typeface="+mn-cs"/>
            </a:endParaRPr>
          </a:p>
          <a:p>
            <a:pPr marL="114300">
              <a:lnSpc>
                <a:spcPct val="150000"/>
              </a:lnSpc>
              <a:spcBef>
                <a:spcPts val="800"/>
              </a:spcBef>
              <a:buClr>
                <a:srgbClr val="0D0D0D"/>
              </a:buClr>
              <a:buSzPts val="2400"/>
            </a:pPr>
            <a:r>
              <a:rPr lang="en-US" sz="2400" b="1" kern="1200" dirty="0">
                <a:solidFill>
                  <a:srgbClr val="2B8C95"/>
                </a:solidFill>
                <a:latin typeface="Corbel"/>
                <a:ea typeface="+mn-ea"/>
                <a:cs typeface="+mn-cs"/>
                <a:sym typeface="Times New Roman"/>
              </a:rPr>
              <a:t>• </a:t>
            </a:r>
            <a:r>
              <a:rPr lang="en-US" sz="2400" b="1" i="0" u="none" strike="noStrike" kern="1200" cap="none" dirty="0">
                <a:solidFill>
                  <a:srgbClr val="2B8C95"/>
                </a:solidFill>
                <a:latin typeface="Corbel"/>
                <a:ea typeface="+mn-ea"/>
                <a:cs typeface="+mn-cs"/>
                <a:sym typeface="Times New Roman"/>
              </a:rPr>
              <a:t>Burgos, </a:t>
            </a:r>
            <a:r>
              <a:rPr lang="en-US" sz="2400" b="1" i="0" u="none" strike="noStrike" kern="1200" cap="none" dirty="0" err="1">
                <a:solidFill>
                  <a:srgbClr val="2B8C95"/>
                </a:solidFill>
                <a:latin typeface="Corbel"/>
                <a:ea typeface="+mn-ea"/>
                <a:cs typeface="+mn-cs"/>
                <a:sym typeface="Times New Roman"/>
              </a:rPr>
              <a:t>Betiana</a:t>
            </a:r>
            <a:r>
              <a:rPr lang="en-US" sz="2400" b="0" i="0" u="none" strike="noStrike" kern="1200" cap="none" dirty="0">
                <a:solidFill>
                  <a:srgbClr val="2B8C95"/>
                </a:solidFill>
                <a:latin typeface="Corbel"/>
                <a:ea typeface="+mn-ea"/>
                <a:cs typeface="+mn-cs"/>
                <a:sym typeface="Times New Roman"/>
              </a:rPr>
              <a:t>:</a:t>
            </a:r>
            <a:r>
              <a:rPr lang="en-US" sz="2400" b="0" i="0" u="none" strike="noStrike" kern="1200" cap="none" dirty="0">
                <a:solidFill>
                  <a:schemeClr val="tx1"/>
                </a:solidFill>
                <a:latin typeface="Corbel"/>
                <a:ea typeface="+mn-ea"/>
                <a:cs typeface="+mn-cs"/>
                <a:sym typeface="Times New Roman"/>
              </a:rPr>
              <a:t> </a:t>
            </a:r>
            <a:r>
              <a:rPr lang="en-US" sz="2200" b="0" i="0" u="none" strike="noStrike" kern="1200" cap="none" dirty="0">
                <a:solidFill>
                  <a:schemeClr val="tx1"/>
                </a:solidFill>
                <a:latin typeface="Corbel"/>
                <a:ea typeface="+mn-ea"/>
                <a:cs typeface="+mn-cs"/>
                <a:sym typeface="Times New Roman"/>
              </a:rPr>
              <a:t>Comunicadora del Equipo / Coordinadora de </a:t>
            </a:r>
            <a:r>
              <a:rPr lang="en-US" sz="2200" b="0" i="0" u="none" strike="noStrike" kern="1200" cap="none" dirty="0" err="1">
                <a:solidFill>
                  <a:schemeClr val="tx1"/>
                </a:solidFill>
                <a:latin typeface="Corbel"/>
                <a:ea typeface="+mn-ea"/>
                <a:cs typeface="+mn-cs"/>
                <a:sym typeface="Times New Roman"/>
              </a:rPr>
              <a:t>Recursos</a:t>
            </a:r>
            <a:r>
              <a:rPr lang="en-US" sz="2200" kern="1200" dirty="0">
                <a:solidFill>
                  <a:schemeClr val="tx1"/>
                </a:solidFill>
                <a:latin typeface="Corbel"/>
                <a:ea typeface="+mn-ea"/>
                <a:cs typeface="+mn-cs"/>
                <a:sym typeface="Times New Roman"/>
              </a:rPr>
              <a:t>.</a:t>
            </a:r>
            <a:endParaRPr lang="en-US" sz="2200" b="0" i="0" u="none" strike="noStrike" kern="1200" cap="none" dirty="0">
              <a:solidFill>
                <a:schemeClr val="tx1"/>
              </a:solidFill>
              <a:latin typeface="Corbel"/>
              <a:ea typeface="+mn-ea"/>
              <a:cs typeface="+mn-cs"/>
            </a:endParaRPr>
          </a:p>
          <a:p>
            <a:pPr marL="114300">
              <a:lnSpc>
                <a:spcPct val="150000"/>
              </a:lnSpc>
              <a:spcBef>
                <a:spcPts val="800"/>
              </a:spcBef>
              <a:buClr>
                <a:srgbClr val="0D0D0D"/>
              </a:buClr>
              <a:buSzPts val="2400"/>
            </a:pPr>
            <a:r>
              <a:rPr lang="en-US" sz="2400" b="1" kern="1200" dirty="0">
                <a:solidFill>
                  <a:srgbClr val="2B8C95"/>
                </a:solidFill>
                <a:latin typeface="Corbel"/>
                <a:ea typeface="+mn-ea"/>
                <a:cs typeface="+mn-cs"/>
                <a:sym typeface="Times New Roman"/>
              </a:rPr>
              <a:t>• </a:t>
            </a:r>
            <a:r>
              <a:rPr lang="en-US" sz="2400" b="1" i="0" u="none" strike="noStrike" kern="1200" cap="none" dirty="0">
                <a:solidFill>
                  <a:srgbClr val="2B8C95"/>
                </a:solidFill>
                <a:latin typeface="Corbel"/>
                <a:ea typeface="+mn-ea"/>
                <a:cs typeface="+mn-cs"/>
                <a:sym typeface="Times New Roman"/>
              </a:rPr>
              <a:t>Estrada, Diego</a:t>
            </a:r>
            <a:r>
              <a:rPr lang="en-US" sz="2400" b="0" i="0" u="none" strike="noStrike" kern="1200" cap="none" dirty="0">
                <a:solidFill>
                  <a:srgbClr val="2B8C95"/>
                </a:solidFill>
                <a:latin typeface="Corbel"/>
                <a:ea typeface="+mn-ea"/>
                <a:cs typeface="+mn-cs"/>
                <a:sym typeface="Times New Roman"/>
              </a:rPr>
              <a:t>:</a:t>
            </a:r>
            <a:r>
              <a:rPr lang="en-US" sz="2400" b="0" i="0" u="none" strike="noStrike" kern="1200" cap="none" dirty="0">
                <a:solidFill>
                  <a:schemeClr val="tx1"/>
                </a:solidFill>
                <a:latin typeface="Corbel"/>
                <a:ea typeface="+mn-ea"/>
                <a:cs typeface="+mn-cs"/>
                <a:sym typeface="Times New Roman"/>
              </a:rPr>
              <a:t> </a:t>
            </a:r>
            <a:r>
              <a:rPr lang="en-US" sz="2200" b="0" i="0" u="none" strike="noStrike" kern="1200" cap="none" dirty="0" err="1">
                <a:solidFill>
                  <a:schemeClr val="tx1"/>
                </a:solidFill>
                <a:latin typeface="Corbel"/>
                <a:ea typeface="+mn-ea"/>
                <a:cs typeface="+mn-cs"/>
                <a:sym typeface="Times New Roman"/>
              </a:rPr>
              <a:t>Analista</a:t>
            </a:r>
            <a:r>
              <a:rPr lang="en-US" sz="2200" b="0" i="0" u="none" strike="noStrike" kern="1200" cap="none" dirty="0">
                <a:solidFill>
                  <a:schemeClr val="tx1"/>
                </a:solidFill>
                <a:latin typeface="Corbel"/>
                <a:ea typeface="+mn-ea"/>
                <a:cs typeface="+mn-cs"/>
                <a:sym typeface="Times New Roman"/>
              </a:rPr>
              <a:t> de Datos. </a:t>
            </a:r>
            <a:endParaRPr lang="en-US" sz="2200" b="0" i="0" u="none" strike="noStrike" kern="1200" cap="none" dirty="0">
              <a:solidFill>
                <a:schemeClr val="tx1"/>
              </a:solidFill>
              <a:latin typeface="Corbel"/>
              <a:ea typeface="+mn-ea"/>
              <a:cs typeface="+mn-cs"/>
            </a:endParaRPr>
          </a:p>
          <a:p>
            <a:pPr marL="114300">
              <a:lnSpc>
                <a:spcPct val="150000"/>
              </a:lnSpc>
              <a:spcBef>
                <a:spcPts val="800"/>
              </a:spcBef>
              <a:buClr>
                <a:schemeClr val="dk1"/>
              </a:buClr>
              <a:buSzPts val="2400"/>
            </a:pPr>
            <a:r>
              <a:rPr lang="en-US" sz="2400" b="1" kern="1200" dirty="0">
                <a:solidFill>
                  <a:srgbClr val="2B8C95"/>
                </a:solidFill>
                <a:latin typeface="Corbel"/>
                <a:ea typeface="+mn-ea"/>
                <a:cs typeface="+mn-cs"/>
                <a:sym typeface="Times New Roman"/>
              </a:rPr>
              <a:t>• </a:t>
            </a:r>
            <a:r>
              <a:rPr lang="en-US" sz="2400" b="1" i="0" u="none" strike="noStrike" kern="1200" cap="none" dirty="0">
                <a:solidFill>
                  <a:srgbClr val="2B8C95"/>
                </a:solidFill>
                <a:latin typeface="Corbel"/>
                <a:ea typeface="+mn-ea"/>
                <a:cs typeface="+mn-cs"/>
                <a:sym typeface="Times New Roman"/>
              </a:rPr>
              <a:t>Germán, Lapa</a:t>
            </a:r>
            <a:r>
              <a:rPr lang="en-US" sz="2400" b="0" i="0" u="none" strike="noStrike" kern="1200" cap="none" dirty="0">
                <a:solidFill>
                  <a:srgbClr val="2B8C95"/>
                </a:solidFill>
                <a:latin typeface="Corbel"/>
                <a:ea typeface="+mn-ea"/>
                <a:cs typeface="+mn-cs"/>
                <a:sym typeface="Times New Roman"/>
              </a:rPr>
              <a:t>:</a:t>
            </a:r>
            <a:r>
              <a:rPr lang="en-US" sz="2400" b="0" i="0" u="none" strike="noStrike" kern="1200" cap="none" dirty="0">
                <a:solidFill>
                  <a:schemeClr val="tx1"/>
                </a:solidFill>
                <a:latin typeface="Corbel"/>
                <a:ea typeface="+mn-ea"/>
                <a:cs typeface="+mn-cs"/>
                <a:sym typeface="Times New Roman"/>
              </a:rPr>
              <a:t> </a:t>
            </a:r>
            <a:r>
              <a:rPr lang="en-US" sz="2200" b="0" i="0" u="none" strike="noStrike" kern="1200" cap="none" dirty="0" err="1">
                <a:solidFill>
                  <a:schemeClr val="tx1"/>
                </a:solidFill>
                <a:latin typeface="Corbel"/>
                <a:ea typeface="+mn-ea"/>
                <a:cs typeface="+mn-cs"/>
                <a:sym typeface="Times New Roman"/>
              </a:rPr>
              <a:t>Especialista</a:t>
            </a:r>
            <a:r>
              <a:rPr lang="en-US" sz="2200" b="0" i="0" u="none" strike="noStrike" kern="1200" cap="none" dirty="0">
                <a:solidFill>
                  <a:schemeClr val="tx1"/>
                </a:solidFill>
                <a:latin typeface="Corbel"/>
                <a:ea typeface="+mn-ea"/>
                <a:cs typeface="+mn-cs"/>
                <a:sym typeface="Times New Roman"/>
              </a:rPr>
              <a:t> Técnico</a:t>
            </a:r>
            <a:r>
              <a:rPr lang="en-US" sz="2200" kern="1200" dirty="0">
                <a:solidFill>
                  <a:schemeClr val="tx1"/>
                </a:solidFill>
                <a:latin typeface="Corbel"/>
                <a:ea typeface="+mn-ea"/>
                <a:cs typeface="+mn-cs"/>
                <a:sym typeface="Times New Roman"/>
              </a:rPr>
              <a:t>.</a:t>
            </a:r>
            <a:endParaRPr lang="en-US" sz="2200" b="0" i="0" u="none" strike="noStrike" kern="1200" cap="none" dirty="0">
              <a:solidFill>
                <a:schemeClr val="tx1"/>
              </a:solidFill>
              <a:latin typeface="Corbel"/>
              <a:ea typeface="+mn-ea"/>
            </a:endParaRPr>
          </a:p>
          <a:p>
            <a:pPr marL="114300">
              <a:lnSpc>
                <a:spcPct val="150000"/>
              </a:lnSpc>
              <a:spcBef>
                <a:spcPts val="800"/>
              </a:spcBef>
              <a:buClr>
                <a:schemeClr val="dk1"/>
              </a:buClr>
              <a:buSzPts val="2400"/>
            </a:pPr>
            <a:r>
              <a:rPr lang="en-US" sz="2400" b="1" kern="1200" dirty="0">
                <a:solidFill>
                  <a:srgbClr val="2B8C95"/>
                </a:solidFill>
                <a:latin typeface="Corbel"/>
                <a:ea typeface="+mn-ea"/>
                <a:cs typeface="+mn-cs"/>
                <a:sym typeface="Times New Roman"/>
              </a:rPr>
              <a:t>• </a:t>
            </a:r>
            <a:r>
              <a:rPr lang="en-US" sz="2400" b="1" i="0" u="none" strike="noStrike" kern="1200" cap="none" dirty="0">
                <a:solidFill>
                  <a:srgbClr val="2B8C95"/>
                </a:solidFill>
                <a:latin typeface="Corbel"/>
                <a:ea typeface="+mn-ea"/>
                <a:cs typeface="+mn-cs"/>
                <a:sym typeface="Times New Roman"/>
              </a:rPr>
              <a:t>Fernández, Ana María</a:t>
            </a:r>
            <a:r>
              <a:rPr lang="en-US" sz="2400" b="0" i="0" u="none" strike="noStrike" kern="1200" cap="none" dirty="0">
                <a:solidFill>
                  <a:srgbClr val="2B8C95"/>
                </a:solidFill>
                <a:latin typeface="Corbel"/>
                <a:ea typeface="+mn-ea"/>
                <a:cs typeface="+mn-cs"/>
                <a:sym typeface="Times New Roman"/>
              </a:rPr>
              <a:t>:</a:t>
            </a:r>
            <a:r>
              <a:rPr lang="en-US" sz="2400" b="0" i="0" u="none" strike="noStrike" kern="1200" cap="none" dirty="0">
                <a:solidFill>
                  <a:schemeClr val="tx1"/>
                </a:solidFill>
                <a:latin typeface="Corbel"/>
                <a:ea typeface="+mn-ea"/>
                <a:cs typeface="+mn-cs"/>
                <a:sym typeface="Times New Roman"/>
              </a:rPr>
              <a:t> </a:t>
            </a:r>
            <a:r>
              <a:rPr lang="en-US" sz="2200" b="0" i="0" u="none" strike="noStrike" kern="1200" cap="none" dirty="0" err="1">
                <a:solidFill>
                  <a:schemeClr val="tx1"/>
                </a:solidFill>
                <a:latin typeface="Corbel"/>
                <a:ea typeface="+mn-ea"/>
                <a:cs typeface="+mn-cs"/>
                <a:sym typeface="Times New Roman"/>
              </a:rPr>
              <a:t>Diseñador</a:t>
            </a:r>
            <a:r>
              <a:rPr lang="en-US" sz="2200" b="0" i="0" u="none" strike="noStrike" kern="1200" cap="none" dirty="0">
                <a:solidFill>
                  <a:schemeClr val="tx1"/>
                </a:solidFill>
                <a:latin typeface="Corbel"/>
                <a:ea typeface="+mn-ea"/>
                <a:cs typeface="+mn-cs"/>
                <a:sym typeface="Times New Roman"/>
              </a:rPr>
              <a:t> de </a:t>
            </a:r>
            <a:r>
              <a:rPr lang="en-US" sz="2200" b="0" i="0" u="none" strike="noStrike" kern="1200" cap="none" dirty="0" err="1">
                <a:solidFill>
                  <a:schemeClr val="tx1"/>
                </a:solidFill>
                <a:latin typeface="Corbel"/>
                <a:ea typeface="+mn-ea"/>
                <a:cs typeface="+mn-cs"/>
                <a:sym typeface="Times New Roman"/>
              </a:rPr>
              <a:t>Visualización</a:t>
            </a:r>
            <a:r>
              <a:rPr lang="en-US" sz="2200" kern="1200" dirty="0">
                <a:solidFill>
                  <a:schemeClr val="tx1"/>
                </a:solidFill>
                <a:latin typeface="Corbel"/>
                <a:ea typeface="+mn-ea"/>
                <a:cs typeface="+mn-cs"/>
                <a:sym typeface="Times New Roman"/>
              </a:rPr>
              <a:t>.</a:t>
            </a:r>
            <a:endParaRPr lang="en-US" sz="2200" b="0" i="0" u="none" strike="noStrike" kern="1200" cap="none" dirty="0">
              <a:solidFill>
                <a:schemeClr val="tx1"/>
              </a:solidFill>
              <a:latin typeface="Corbel"/>
              <a:ea typeface="+mn-ea"/>
              <a:cs typeface="+mn-cs"/>
            </a:endParaRPr>
          </a:p>
        </p:txBody>
      </p:sp>
      <p:sp>
        <p:nvSpPr>
          <p:cNvPr id="2" name="TextBox 1">
            <a:extLst>
              <a:ext uri="{FF2B5EF4-FFF2-40B4-BE49-F238E27FC236}">
                <a16:creationId xmlns:a16="http://schemas.microsoft.com/office/drawing/2014/main" id="{5574F951-347A-BDCF-0F2A-42E328F3EC71}"/>
              </a:ext>
            </a:extLst>
          </p:cNvPr>
          <p:cNvSpPr txBox="1"/>
          <p:nvPr/>
        </p:nvSpPr>
        <p:spPr>
          <a:xfrm>
            <a:off x="0" y="990600"/>
            <a:ext cx="27051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dirty="0">
                <a:solidFill>
                  <a:srgbClr val="FFFFFF"/>
                </a:solidFill>
                <a:latin typeface="Kanit Medium" panose="00000600000000000000" pitchFamily="2" charset="-34"/>
                <a:cs typeface="Kanit Medium" panose="00000600000000000000" pitchFamily="2" charset="-34"/>
              </a:rPr>
              <a:t>Equipo de </a:t>
            </a:r>
            <a:r>
              <a:rPr lang="en-US" sz="3200" dirty="0" err="1">
                <a:solidFill>
                  <a:srgbClr val="FFFFFF"/>
                </a:solidFill>
                <a:latin typeface="Kanit Medium" panose="00000600000000000000" pitchFamily="2" charset="-34"/>
                <a:cs typeface="Kanit Medium" panose="00000600000000000000" pitchFamily="2" charset="-34"/>
              </a:rPr>
              <a:t>estudiantes</a:t>
            </a:r>
            <a:r>
              <a:rPr lang="en-US" sz="3200" dirty="0">
                <a:solidFill>
                  <a:srgbClr val="FFFFFF"/>
                </a:solidFill>
                <a:latin typeface="Kanit Medium" panose="00000600000000000000" pitchFamily="2" charset="-34"/>
                <a:cs typeface="Kanit Medium" panose="00000600000000000000" pitchFamily="2" charset="-34"/>
              </a:rPr>
              <a:t> y </a:t>
            </a:r>
            <a:r>
              <a:rPr lang="en-US" sz="3200" dirty="0" err="1">
                <a:solidFill>
                  <a:srgbClr val="FFFFFF"/>
                </a:solidFill>
                <a:latin typeface="Kanit Medium" panose="00000600000000000000" pitchFamily="2" charset="-34"/>
                <a:cs typeface="Kanit Medium" panose="00000600000000000000" pitchFamily="2" charset="-34"/>
              </a:rPr>
              <a:t>su</a:t>
            </a:r>
            <a:r>
              <a:rPr lang="en-US" sz="3200" dirty="0">
                <a:solidFill>
                  <a:srgbClr val="FFFFFF"/>
                </a:solidFill>
                <a:latin typeface="Kanit Medium" panose="00000600000000000000" pitchFamily="2" charset="-34"/>
                <a:cs typeface="Kanit Medium" panose="00000600000000000000" pitchFamily="2" charset="-34"/>
              </a:rPr>
              <a:t> </a:t>
            </a:r>
            <a:r>
              <a:rPr lang="en-US" sz="3200" dirty="0" err="1">
                <a:solidFill>
                  <a:srgbClr val="FFFFFF"/>
                </a:solidFill>
                <a:latin typeface="Kanit Medium" panose="00000600000000000000" pitchFamily="2" charset="-34"/>
                <a:cs typeface="Kanit Medium" panose="00000600000000000000" pitchFamily="2" charset="-34"/>
              </a:rPr>
              <a:t>rol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 name="TextBox 1">
            <a:extLst>
              <a:ext uri="{FF2B5EF4-FFF2-40B4-BE49-F238E27FC236}">
                <a16:creationId xmlns:a16="http://schemas.microsoft.com/office/drawing/2014/main" id="{B62A2BC4-F859-9712-F84F-EC42414C98A3}"/>
              </a:ext>
            </a:extLst>
          </p:cNvPr>
          <p:cNvSpPr txBox="1"/>
          <p:nvPr/>
        </p:nvSpPr>
        <p:spPr>
          <a:xfrm>
            <a:off x="0" y="990600"/>
            <a:ext cx="270510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700" dirty="0" err="1">
                <a:solidFill>
                  <a:srgbClr val="FFFFFF"/>
                </a:solidFill>
                <a:latin typeface="Kanit Medium" panose="00000600000000000000" pitchFamily="2" charset="-34"/>
                <a:cs typeface="Kanit Medium" panose="00000600000000000000" pitchFamily="2" charset="-34"/>
              </a:rPr>
              <a:t>Visualizaciones</a:t>
            </a:r>
            <a:endParaRPr lang="en-US" sz="2700" dirty="0" err="1">
              <a:latin typeface="Kanit Medium" panose="00000600000000000000" pitchFamily="2" charset="-34"/>
              <a:cs typeface="Kanit Medium" panose="00000600000000000000" pitchFamily="2" charset="-34"/>
            </a:endParaRPr>
          </a:p>
        </p:txBody>
      </p:sp>
      <p:pic>
        <p:nvPicPr>
          <p:cNvPr id="4" name="Picture 3">
            <a:extLst>
              <a:ext uri="{FF2B5EF4-FFF2-40B4-BE49-F238E27FC236}">
                <a16:creationId xmlns:a16="http://schemas.microsoft.com/office/drawing/2014/main" id="{64FA5436-14F7-1159-26B7-FC1271F0D1D7}"/>
              </a:ext>
            </a:extLst>
          </p:cNvPr>
          <p:cNvPicPr>
            <a:picLocks noChangeAspect="1"/>
          </p:cNvPicPr>
          <p:nvPr/>
        </p:nvPicPr>
        <p:blipFill>
          <a:blip r:embed="rId3"/>
          <a:stretch>
            <a:fillRect/>
          </a:stretch>
        </p:blipFill>
        <p:spPr>
          <a:xfrm>
            <a:off x="2904064" y="1062632"/>
            <a:ext cx="9085164" cy="515298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g2d5c2694c11_1_3"/>
          <p:cNvSpPr txBox="1"/>
          <p:nvPr/>
        </p:nvSpPr>
        <p:spPr>
          <a:xfrm>
            <a:off x="3452250" y="1718475"/>
            <a:ext cx="7907175" cy="3631733"/>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1200"/>
              </a:spcAft>
              <a:buNone/>
            </a:pPr>
            <a:r>
              <a:rPr lang="es-ES" sz="1700" dirty="0">
                <a:solidFill>
                  <a:schemeClr val="dk1"/>
                </a:solidFill>
              </a:rPr>
              <a:t>El análisis de los datos de vuelos y operativa del aeropuerto de Río Grande entre 2018 y 2024 revela un comportamiento estacional constante, con picos de actividad en los meses de verano y caídas notables en invierno. La pandemia de COVID-19 en 2020 fue el evento más disruptivo, provocando una disminución del 73.15% en vuelos y del 76.9% en pasajeros comparado con 2019. La recuperación comenzó en 2021 y se aceleró en 2022, culminando en 2023, año en que se superaron los niveles de 2018 tanto en vuelos como en pasajeros.</a:t>
            </a:r>
            <a:endParaRPr sz="1900" dirty="0"/>
          </a:p>
        </p:txBody>
      </p:sp>
      <p:sp>
        <p:nvSpPr>
          <p:cNvPr id="3" name="TextBox 2">
            <a:extLst>
              <a:ext uri="{FF2B5EF4-FFF2-40B4-BE49-F238E27FC236}">
                <a16:creationId xmlns:a16="http://schemas.microsoft.com/office/drawing/2014/main" id="{DBCBF4F9-E29C-2E4F-2950-E99EAA6B740C}"/>
              </a:ext>
            </a:extLst>
          </p:cNvPr>
          <p:cNvSpPr txBox="1"/>
          <p:nvPr/>
        </p:nvSpPr>
        <p:spPr>
          <a:xfrm>
            <a:off x="0" y="990600"/>
            <a:ext cx="27051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dirty="0" err="1">
                <a:solidFill>
                  <a:srgbClr val="FFFFFF"/>
                </a:solidFill>
                <a:latin typeface="Kanit Medium" panose="00000600000000000000" pitchFamily="2" charset="-34"/>
                <a:cs typeface="Kanit Medium" panose="00000600000000000000" pitchFamily="2" charset="-34"/>
              </a:rPr>
              <a:t>Resultados</a:t>
            </a:r>
            <a:r>
              <a:rPr lang="en-US" sz="3200" dirty="0">
                <a:solidFill>
                  <a:srgbClr val="FFFFFF"/>
                </a:solidFill>
                <a:latin typeface="Kanit Medium" panose="00000600000000000000" pitchFamily="2" charset="-34"/>
                <a:cs typeface="Kanit Medium" panose="00000600000000000000" pitchFamily="2" charset="-34"/>
              </a:rPr>
              <a:t> Generales</a:t>
            </a:r>
            <a:endParaRPr lang="en-US" dirty="0">
              <a:latin typeface="Kanit Medium" panose="00000600000000000000" pitchFamily="2" charset="-34"/>
              <a:cs typeface="Kanit Medium" panose="00000600000000000000" pitchFamily="2" charset="-3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g2d5c2694c11_1_8"/>
          <p:cNvSpPr txBox="1"/>
          <p:nvPr/>
        </p:nvSpPr>
        <p:spPr>
          <a:xfrm>
            <a:off x="3047875" y="926425"/>
            <a:ext cx="8602725" cy="4770506"/>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1200"/>
              </a:spcBef>
              <a:spcAft>
                <a:spcPts val="0"/>
              </a:spcAft>
              <a:buClr>
                <a:schemeClr val="dk1"/>
              </a:buClr>
              <a:buSzPts val="1400"/>
              <a:buAutoNum type="arabicPeriod"/>
            </a:pPr>
            <a:r>
              <a:rPr lang="es-ES" sz="1600" b="1" dirty="0">
                <a:solidFill>
                  <a:schemeClr val="dk1"/>
                </a:solidFill>
                <a:latin typeface="Corbel"/>
              </a:rPr>
              <a:t>Tendencias Estacionales</a:t>
            </a:r>
            <a:r>
              <a:rPr lang="es-ES" sz="1600" dirty="0">
                <a:solidFill>
                  <a:schemeClr val="dk1"/>
                </a:solidFill>
                <a:latin typeface="Corbel"/>
              </a:rPr>
              <a:t>: los datos muestran que la mayoría de los años presentan picos en los meses de verano (enero, marzo) y hacia fin de año (diciembre), reflejando la importancia de la planificación estacional.</a:t>
            </a:r>
            <a:endParaRPr sz="1600" dirty="0">
              <a:solidFill>
                <a:schemeClr val="dk1"/>
              </a:solidFill>
              <a:latin typeface="Corbel"/>
            </a:endParaRPr>
          </a:p>
          <a:p>
            <a:pPr marL="457200" lvl="0" indent="-317500" algn="just" rtl="0">
              <a:lnSpc>
                <a:spcPct val="150000"/>
              </a:lnSpc>
              <a:spcBef>
                <a:spcPts val="0"/>
              </a:spcBef>
              <a:spcAft>
                <a:spcPts val="0"/>
              </a:spcAft>
              <a:buClr>
                <a:schemeClr val="dk1"/>
              </a:buClr>
              <a:buSzPts val="1400"/>
              <a:buAutoNum type="arabicPeriod"/>
            </a:pPr>
            <a:r>
              <a:rPr lang="es-ES" sz="1600" b="1" dirty="0">
                <a:solidFill>
                  <a:schemeClr val="dk1"/>
                </a:solidFill>
                <a:latin typeface="Corbel"/>
              </a:rPr>
              <a:t>Impacto de la Pandemia</a:t>
            </a:r>
            <a:r>
              <a:rPr lang="es-ES" sz="1600" dirty="0">
                <a:solidFill>
                  <a:schemeClr val="dk1"/>
                </a:solidFill>
                <a:latin typeface="Corbel"/>
              </a:rPr>
              <a:t>: 2020 mostró un descenso drástico en la operativa, subrayando la vulnerabilidad del sector ante eventos globales. La recuperación comenzó en 2021, pero se consolidó en 2023.</a:t>
            </a:r>
            <a:endParaRPr sz="1600" dirty="0">
              <a:solidFill>
                <a:schemeClr val="dk1"/>
              </a:solidFill>
              <a:latin typeface="Corbel"/>
            </a:endParaRPr>
          </a:p>
          <a:p>
            <a:pPr marL="457200" lvl="0" indent="-317500" algn="just" rtl="0">
              <a:lnSpc>
                <a:spcPct val="150000"/>
              </a:lnSpc>
              <a:spcBef>
                <a:spcPts val="0"/>
              </a:spcBef>
              <a:spcAft>
                <a:spcPts val="0"/>
              </a:spcAft>
              <a:buClr>
                <a:schemeClr val="dk1"/>
              </a:buClr>
              <a:buSzPts val="1400"/>
              <a:buAutoNum type="arabicPeriod"/>
            </a:pPr>
            <a:r>
              <a:rPr lang="es-ES" sz="1600" b="1" dirty="0">
                <a:solidFill>
                  <a:schemeClr val="dk1"/>
                </a:solidFill>
                <a:latin typeface="Corbel"/>
              </a:rPr>
              <a:t>Uso Predominante de Modelos</a:t>
            </a:r>
            <a:r>
              <a:rPr lang="es-ES" sz="1600" dirty="0">
                <a:solidFill>
                  <a:schemeClr val="dk1"/>
                </a:solidFill>
                <a:latin typeface="Corbel"/>
              </a:rPr>
              <a:t>: el Boeing 738W lideró la flota durante todo el período analizado, destacándose por su alta capacidad y popularidad entre los pasajeros.</a:t>
            </a:r>
            <a:endParaRPr sz="1600" dirty="0">
              <a:solidFill>
                <a:schemeClr val="dk1"/>
              </a:solidFill>
              <a:latin typeface="Corbel"/>
            </a:endParaRPr>
          </a:p>
          <a:p>
            <a:pPr marL="457200" lvl="0" indent="-317500" algn="just" rtl="0">
              <a:lnSpc>
                <a:spcPct val="150000"/>
              </a:lnSpc>
              <a:spcBef>
                <a:spcPts val="0"/>
              </a:spcBef>
              <a:spcAft>
                <a:spcPts val="0"/>
              </a:spcAft>
              <a:buClr>
                <a:schemeClr val="dk1"/>
              </a:buClr>
              <a:buSzPts val="1400"/>
              <a:buAutoNum type="arabicPeriod"/>
            </a:pPr>
            <a:r>
              <a:rPr lang="es-ES" sz="1600" b="1" dirty="0">
                <a:solidFill>
                  <a:schemeClr val="dk1"/>
                </a:solidFill>
                <a:latin typeface="Corbel"/>
              </a:rPr>
              <a:t>Diversificación </a:t>
            </a:r>
            <a:r>
              <a:rPr lang="es-ES" sz="1600" b="1" dirty="0" err="1">
                <a:solidFill>
                  <a:schemeClr val="dk1"/>
                </a:solidFill>
                <a:latin typeface="Corbel"/>
              </a:rPr>
              <a:t>Post-pandemia</a:t>
            </a:r>
            <a:r>
              <a:rPr lang="es-ES" sz="1600" dirty="0">
                <a:solidFill>
                  <a:schemeClr val="dk1"/>
                </a:solidFill>
                <a:latin typeface="Corbel"/>
              </a:rPr>
              <a:t>: a partir de 2021, se incrementó la variedad de modelos utilizados, lo que se tradujo en una mayor adaptabilidad y capacidad de respuesta.</a:t>
            </a:r>
            <a:endParaRPr sz="1600" dirty="0">
              <a:solidFill>
                <a:schemeClr val="dk1"/>
              </a:solidFill>
              <a:latin typeface="Corbel"/>
            </a:endParaRPr>
          </a:p>
          <a:p>
            <a:pPr marL="457200" lvl="0" indent="-317500" algn="just" rtl="0">
              <a:lnSpc>
                <a:spcPct val="150000"/>
              </a:lnSpc>
              <a:spcBef>
                <a:spcPts val="0"/>
              </a:spcBef>
              <a:spcAft>
                <a:spcPts val="0"/>
              </a:spcAft>
              <a:buClr>
                <a:schemeClr val="dk1"/>
              </a:buClr>
              <a:buSzPts val="1400"/>
              <a:buAutoNum type="arabicPeriod"/>
            </a:pPr>
            <a:r>
              <a:rPr lang="es-ES" sz="1600" b="1" dirty="0">
                <a:solidFill>
                  <a:schemeClr val="dk1"/>
                </a:solidFill>
                <a:latin typeface="Corbel"/>
              </a:rPr>
              <a:t>Eficiencia Operativa</a:t>
            </a:r>
            <a:r>
              <a:rPr lang="es-ES" sz="1600" dirty="0">
                <a:solidFill>
                  <a:schemeClr val="dk1"/>
                </a:solidFill>
                <a:latin typeface="Corbel"/>
              </a:rPr>
              <a:t>: el factor de ocupación varió a lo largo de los años, siendo más alto en 2018 (94.44%). La optimización de recursos se destacó en 2023 con un 77.5%.</a:t>
            </a:r>
            <a:endParaRPr sz="1600" dirty="0">
              <a:solidFill>
                <a:schemeClr val="dk1"/>
              </a:solidFill>
              <a:latin typeface="Corbel"/>
            </a:endParaRPr>
          </a:p>
        </p:txBody>
      </p:sp>
      <p:sp>
        <p:nvSpPr>
          <p:cNvPr id="3" name="TextBox 2">
            <a:extLst>
              <a:ext uri="{FF2B5EF4-FFF2-40B4-BE49-F238E27FC236}">
                <a16:creationId xmlns:a16="http://schemas.microsoft.com/office/drawing/2014/main" id="{6D617ABD-029C-33CF-FA31-322B1D518663}"/>
              </a:ext>
            </a:extLst>
          </p:cNvPr>
          <p:cNvSpPr txBox="1"/>
          <p:nvPr/>
        </p:nvSpPr>
        <p:spPr>
          <a:xfrm>
            <a:off x="0" y="990600"/>
            <a:ext cx="27051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dirty="0" err="1">
                <a:solidFill>
                  <a:srgbClr val="FFFFFF"/>
                </a:solidFill>
                <a:latin typeface="Kanit Medium" panose="00000600000000000000" pitchFamily="2" charset="-34"/>
                <a:cs typeface="Kanit Medium" panose="00000600000000000000" pitchFamily="2" charset="-34"/>
              </a:rPr>
              <a:t>Hallazgos</a:t>
            </a:r>
            <a:endParaRPr lang="en-US" dirty="0" err="1">
              <a:latin typeface="Kanit Medium" panose="00000600000000000000" pitchFamily="2" charset="-34"/>
              <a:cs typeface="Kanit Medium" panose="00000600000000000000" pitchFamily="2" charset="-3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3" name="TextBox 2">
            <a:extLst>
              <a:ext uri="{FF2B5EF4-FFF2-40B4-BE49-F238E27FC236}">
                <a16:creationId xmlns:a16="http://schemas.microsoft.com/office/drawing/2014/main" id="{9991FC21-56E1-583D-A4B0-5C46F187F685}"/>
              </a:ext>
            </a:extLst>
          </p:cNvPr>
          <p:cNvSpPr txBox="1"/>
          <p:nvPr/>
        </p:nvSpPr>
        <p:spPr>
          <a:xfrm>
            <a:off x="0" y="990600"/>
            <a:ext cx="27051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AR" sz="3200" dirty="0">
                <a:solidFill>
                  <a:srgbClr val="FFFFFF"/>
                </a:solidFill>
                <a:latin typeface="Kanit Medium" panose="00000600000000000000" pitchFamily="2" charset="-34"/>
                <a:cs typeface="Kanit Medium" panose="00000600000000000000" pitchFamily="2" charset="-34"/>
              </a:rPr>
              <a:t>Sugerencias</a:t>
            </a:r>
            <a:endParaRPr lang="es-AR" sz="3200" dirty="0">
              <a:latin typeface="Kanit Medium" panose="00000600000000000000" pitchFamily="2" charset="-34"/>
              <a:cs typeface="Kanit Medium" panose="00000600000000000000" pitchFamily="2" charset="-3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g2d5c2694c11_1_20"/>
          <p:cNvSpPr txBox="1">
            <a:spLocks noGrp="1"/>
          </p:cNvSpPr>
          <p:nvPr>
            <p:ph type="body" idx="1"/>
          </p:nvPr>
        </p:nvSpPr>
        <p:spPr>
          <a:xfrm>
            <a:off x="2852142" y="1085051"/>
            <a:ext cx="8964150" cy="3802834"/>
          </a:xfrm>
          <a:prstGeom prst="rect">
            <a:avLst/>
          </a:prstGeom>
        </p:spPr>
        <p:txBody>
          <a:bodyPr spcFirstLastPara="1" wrap="square" lIns="91425" tIns="45700" rIns="91425" bIns="45700" anchor="t" anchorCtr="0">
            <a:noAutofit/>
          </a:bodyPr>
          <a:lstStyle/>
          <a:p>
            <a:pPr marL="342900" lvl="0" rtl="0">
              <a:lnSpc>
                <a:spcPct val="100000"/>
              </a:lnSpc>
              <a:spcBef>
                <a:spcPts val="0"/>
              </a:spcBef>
              <a:spcAft>
                <a:spcPts val="0"/>
              </a:spcAft>
              <a:buFont typeface="Wingdings" panose="05000000000000000000" pitchFamily="2" charset="2"/>
              <a:buChar char="Ø"/>
            </a:pPr>
            <a:r>
              <a:rPr lang="es-ES" sz="2400" b="1" dirty="0">
                <a:latin typeface="Corbel"/>
                <a:ea typeface="Arial"/>
                <a:cs typeface="Arial"/>
                <a:sym typeface="Arial"/>
              </a:rPr>
              <a:t>Capacidad de Análisis Predictivo y Toma de Decisiones Estratégicas con Información de Matrículas y Tendencias Operativas</a:t>
            </a:r>
            <a:r>
              <a:rPr lang="en-US" sz="2400" b="1" dirty="0">
                <a:latin typeface="Corbel"/>
                <a:ea typeface="Arial"/>
                <a:cs typeface="Arial"/>
              </a:rPr>
              <a:t>.</a:t>
            </a:r>
          </a:p>
          <a:p>
            <a:pPr marL="0" lvl="0" indent="0" rtl="0">
              <a:lnSpc>
                <a:spcPct val="100000"/>
              </a:lnSpc>
              <a:spcBef>
                <a:spcPts val="0"/>
              </a:spcBef>
              <a:spcAft>
                <a:spcPts val="0"/>
              </a:spcAft>
              <a:buNone/>
            </a:pPr>
            <a:endParaRPr lang="en-US" sz="2400" b="1" dirty="0">
              <a:latin typeface="Corbel"/>
              <a:ea typeface="Arial"/>
              <a:cs typeface="Arial"/>
            </a:endParaRPr>
          </a:p>
          <a:p>
            <a:pPr marL="342900" lvl="0" rtl="0">
              <a:lnSpc>
                <a:spcPct val="100000"/>
              </a:lnSpc>
              <a:spcBef>
                <a:spcPts val="0"/>
              </a:spcBef>
              <a:spcAft>
                <a:spcPts val="0"/>
              </a:spcAft>
              <a:buFont typeface="Wingdings" panose="05000000000000000000" pitchFamily="2" charset="2"/>
              <a:buChar char="Ø"/>
            </a:pPr>
            <a:r>
              <a:rPr lang="es-ES" sz="2400" b="1" dirty="0">
                <a:latin typeface="Corbel"/>
                <a:ea typeface="Arial"/>
                <a:cs typeface="Arial"/>
                <a:sym typeface="Arial"/>
              </a:rPr>
              <a:t>Impacto para la Empresa:</a:t>
            </a:r>
            <a:endParaRPr sz="2400" b="1" dirty="0">
              <a:latin typeface="Corbel"/>
              <a:ea typeface="Arial"/>
              <a:cs typeface="Arial"/>
            </a:endParaRPr>
          </a:p>
          <a:p>
            <a:pPr marL="457200" lvl="0" indent="0" algn="just" rtl="0">
              <a:lnSpc>
                <a:spcPct val="100000"/>
              </a:lnSpc>
              <a:spcBef>
                <a:spcPts val="0"/>
              </a:spcBef>
              <a:spcAft>
                <a:spcPts val="0"/>
              </a:spcAft>
              <a:buSzPts val="1200"/>
              <a:buChar char="●"/>
            </a:pPr>
            <a:r>
              <a:rPr lang="es-ES" sz="2400" dirty="0">
                <a:latin typeface="Corbel"/>
                <a:ea typeface="Arial"/>
                <a:cs typeface="Arial"/>
                <a:sym typeface="Arial"/>
              </a:rPr>
              <a:t>Optimización de la Flota.</a:t>
            </a:r>
            <a:endParaRPr sz="2400" dirty="0">
              <a:latin typeface="Corbel"/>
              <a:ea typeface="Arial"/>
              <a:cs typeface="Arial"/>
            </a:endParaRPr>
          </a:p>
          <a:p>
            <a:pPr marL="457200" lvl="0" indent="0" algn="just" rtl="0">
              <a:lnSpc>
                <a:spcPct val="100000"/>
              </a:lnSpc>
              <a:spcBef>
                <a:spcPts val="0"/>
              </a:spcBef>
              <a:spcAft>
                <a:spcPts val="0"/>
              </a:spcAft>
              <a:buSzPts val="1200"/>
              <a:buChar char="●"/>
            </a:pPr>
            <a:r>
              <a:rPr lang="es-ES" sz="2400" dirty="0">
                <a:latin typeface="Corbel"/>
                <a:ea typeface="Arial"/>
                <a:cs typeface="Arial"/>
                <a:sym typeface="Arial"/>
              </a:rPr>
              <a:t>Reducción de Costos y Maximización de la Rentabilidad.</a:t>
            </a:r>
          </a:p>
          <a:p>
            <a:pPr marL="457200" lvl="0" indent="0" algn="just" rtl="0">
              <a:lnSpc>
                <a:spcPct val="100000"/>
              </a:lnSpc>
              <a:spcBef>
                <a:spcPts val="0"/>
              </a:spcBef>
              <a:spcAft>
                <a:spcPts val="0"/>
              </a:spcAft>
              <a:buSzPts val="1200"/>
              <a:buChar char="●"/>
            </a:pPr>
            <a:r>
              <a:rPr lang="es-ES" sz="2400" dirty="0">
                <a:latin typeface="Corbel"/>
                <a:ea typeface="Arial"/>
                <a:cs typeface="Arial"/>
                <a:sym typeface="Arial"/>
              </a:rPr>
              <a:t>Estrategias Operativas Personalizadas.</a:t>
            </a:r>
          </a:p>
          <a:p>
            <a:pPr marL="457200" lvl="0" indent="0" algn="just" rtl="0">
              <a:lnSpc>
                <a:spcPct val="100000"/>
              </a:lnSpc>
              <a:spcBef>
                <a:spcPts val="0"/>
              </a:spcBef>
              <a:spcAft>
                <a:spcPts val="0"/>
              </a:spcAft>
              <a:buSzPts val="1200"/>
              <a:buChar char="●"/>
            </a:pPr>
            <a:r>
              <a:rPr lang="es-ES" sz="2400" dirty="0">
                <a:latin typeface="Corbel"/>
                <a:ea typeface="Arial"/>
                <a:cs typeface="Arial"/>
                <a:sym typeface="Arial"/>
              </a:rPr>
              <a:t>Capacidad de Respuesta Rápida.</a:t>
            </a:r>
            <a:endParaRPr sz="2400" dirty="0">
              <a:latin typeface="Corbel"/>
              <a:ea typeface="Arial"/>
              <a:cs typeface="Arial"/>
            </a:endParaRPr>
          </a:p>
        </p:txBody>
      </p:sp>
      <p:sp>
        <p:nvSpPr>
          <p:cNvPr id="3" name="TextBox 2">
            <a:extLst>
              <a:ext uri="{FF2B5EF4-FFF2-40B4-BE49-F238E27FC236}">
                <a16:creationId xmlns:a16="http://schemas.microsoft.com/office/drawing/2014/main" id="{70CD10A4-8C4E-56E1-32A5-5D00DC3C3D49}"/>
              </a:ext>
            </a:extLst>
          </p:cNvPr>
          <p:cNvSpPr txBox="1"/>
          <p:nvPr/>
        </p:nvSpPr>
        <p:spPr>
          <a:xfrm>
            <a:off x="0" y="990600"/>
            <a:ext cx="27051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dirty="0">
                <a:solidFill>
                  <a:srgbClr val="FFFFFF"/>
                </a:solidFill>
                <a:latin typeface="Kanit Medium" panose="00000600000000000000" pitchFamily="2" charset="-34"/>
                <a:cs typeface="Kanit Medium" panose="00000600000000000000" pitchFamily="2" charset="-34"/>
              </a:rPr>
              <a:t>Valor </a:t>
            </a:r>
            <a:r>
              <a:rPr lang="es-AR" sz="3200" dirty="0">
                <a:solidFill>
                  <a:srgbClr val="FFFFFF"/>
                </a:solidFill>
                <a:latin typeface="Kanit Medium" panose="00000600000000000000" pitchFamily="2" charset="-34"/>
                <a:cs typeface="Kanit Medium" panose="00000600000000000000" pitchFamily="2" charset="-34"/>
              </a:rPr>
              <a:t>Añadido</a:t>
            </a:r>
            <a:r>
              <a:rPr lang="en-US" sz="3200" dirty="0">
                <a:solidFill>
                  <a:srgbClr val="FFFFFF"/>
                </a:solidFill>
                <a:latin typeface="Kanit Medium" panose="00000600000000000000" pitchFamily="2" charset="-34"/>
                <a:cs typeface="Kanit Medium" panose="00000600000000000000" pitchFamily="2" charset="-34"/>
              </a:rPr>
              <a:t> </a:t>
            </a:r>
            <a:r>
              <a:rPr lang="en-US" sz="3200" dirty="0" err="1">
                <a:solidFill>
                  <a:srgbClr val="FFFFFF"/>
                </a:solidFill>
                <a:latin typeface="Kanit Medium" panose="00000600000000000000" pitchFamily="2" charset="-34"/>
                <a:cs typeface="Kanit Medium" panose="00000600000000000000" pitchFamily="2" charset="-34"/>
              </a:rPr>
              <a:t>Destacado</a:t>
            </a:r>
            <a:endParaRPr lang="en-US" dirty="0">
              <a:latin typeface="Kanit Medium" panose="00000600000000000000" pitchFamily="2" charset="-34"/>
              <a:cs typeface="Kanit Medium" panose="00000600000000000000" pitchFamily="2" charset="-3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g2d5c2694c11_1_15"/>
          <p:cNvSpPr txBox="1">
            <a:spLocks noGrp="1"/>
          </p:cNvSpPr>
          <p:nvPr>
            <p:ph type="body" idx="1"/>
          </p:nvPr>
        </p:nvSpPr>
        <p:spPr>
          <a:xfrm>
            <a:off x="2874367" y="1234883"/>
            <a:ext cx="8754600" cy="4742583"/>
          </a:xfrm>
          <a:prstGeom prst="rect">
            <a:avLst/>
          </a:prstGeom>
        </p:spPr>
        <p:txBody>
          <a:bodyPr spcFirstLastPara="1" wrap="square" lIns="91425" tIns="45700" rIns="91425" bIns="45700" anchor="t" anchorCtr="0">
            <a:noAutofit/>
          </a:bodyPr>
          <a:lstStyle/>
          <a:p>
            <a:pPr marL="457200" lvl="0" indent="0" algn="just" rtl="0">
              <a:lnSpc>
                <a:spcPct val="115000"/>
              </a:lnSpc>
              <a:spcBef>
                <a:spcPts val="1200"/>
              </a:spcBef>
              <a:spcAft>
                <a:spcPts val="0"/>
              </a:spcAft>
              <a:buNone/>
            </a:pPr>
            <a:r>
              <a:rPr lang="es-ES" sz="2000" dirty="0">
                <a:latin typeface="Corbel"/>
                <a:ea typeface="Arial"/>
                <a:cs typeface="Arial"/>
                <a:sym typeface="Arial"/>
              </a:rPr>
              <a:t>En conclusión, el tablero de </a:t>
            </a:r>
            <a:r>
              <a:rPr lang="es-ES" sz="2000" dirty="0" err="1">
                <a:latin typeface="Corbel"/>
                <a:ea typeface="Arial"/>
                <a:cs typeface="Arial"/>
                <a:sym typeface="Arial"/>
              </a:rPr>
              <a:t>Power</a:t>
            </a:r>
            <a:r>
              <a:rPr lang="es-ES" sz="2000" dirty="0">
                <a:latin typeface="Corbel"/>
                <a:ea typeface="Arial"/>
                <a:cs typeface="Arial"/>
                <a:sym typeface="Arial"/>
              </a:rPr>
              <a:t> BI desarrollado por nuestro equipo permitirá al Aeropuerto de Río Grande tomar decisiones estratégicas basadas en datos claros y precisos. Gracias a su capacidad para identificar patrones estacionales, analizar factores de ocupación y evaluar el desempeño de las aerolíneas, el aeropuerto podrá optimizar su planificación operativa y asignación de recursos.</a:t>
            </a:r>
            <a:endParaRPr sz="2000" dirty="0">
              <a:latin typeface="Corbel"/>
              <a:ea typeface="Arial"/>
              <a:cs typeface="Arial"/>
              <a:sym typeface="Arial"/>
            </a:endParaRPr>
          </a:p>
          <a:p>
            <a:pPr marL="457200" lvl="0" indent="0" algn="just" rtl="0">
              <a:lnSpc>
                <a:spcPct val="115000"/>
              </a:lnSpc>
              <a:spcBef>
                <a:spcPts val="1200"/>
              </a:spcBef>
              <a:spcAft>
                <a:spcPts val="0"/>
              </a:spcAft>
              <a:buNone/>
            </a:pPr>
            <a:r>
              <a:rPr lang="es-ES" sz="2000" dirty="0">
                <a:latin typeface="Corbel"/>
                <a:ea typeface="Arial"/>
                <a:cs typeface="Arial"/>
                <a:sym typeface="Arial"/>
              </a:rPr>
              <a:t>Además, las proyecciones fundamentadas en tendencias históricas facilitarán la anticipación a desafíos y oportunidades, potenciando su capacidad de respuesta en un entorno dinámico. Este tablero no solo proporciona una herramienta de análisis integral, sino que se convierte en un pilar estratégico para mejorar la eficiencia, competitividad y sostenibilidad de las operaciones del Aeropuerto de Río Grande.</a:t>
            </a:r>
            <a:endParaRPr sz="2000" dirty="0">
              <a:latin typeface="Corbel"/>
              <a:ea typeface="Arial"/>
              <a:cs typeface="Arial"/>
              <a:sym typeface="Arial"/>
            </a:endParaRPr>
          </a:p>
          <a:p>
            <a:pPr marL="457200" lvl="0" indent="0" algn="just" rtl="0">
              <a:lnSpc>
                <a:spcPct val="150000"/>
              </a:lnSpc>
              <a:spcBef>
                <a:spcPts val="1200"/>
              </a:spcBef>
              <a:spcAft>
                <a:spcPts val="0"/>
              </a:spcAft>
              <a:buNone/>
            </a:pPr>
            <a:endParaRPr sz="1200" b="1" dirty="0">
              <a:latin typeface="Corbel"/>
              <a:ea typeface="Arial"/>
              <a:cs typeface="Arial"/>
              <a:sym typeface="Arial"/>
            </a:endParaRPr>
          </a:p>
          <a:p>
            <a:pPr marL="0" lvl="0" indent="0" algn="just" rtl="0">
              <a:lnSpc>
                <a:spcPct val="150000"/>
              </a:lnSpc>
              <a:spcBef>
                <a:spcPts val="1200"/>
              </a:spcBef>
              <a:spcAft>
                <a:spcPts val="0"/>
              </a:spcAft>
              <a:buClr>
                <a:schemeClr val="dk1"/>
              </a:buClr>
              <a:buSzPts val="1100"/>
              <a:buFont typeface="Arial"/>
              <a:buNone/>
            </a:pPr>
            <a:endParaRPr sz="1200" dirty="0">
              <a:latin typeface="Corbel"/>
              <a:ea typeface="Arial"/>
              <a:cs typeface="Arial"/>
              <a:sym typeface="Arial"/>
            </a:endParaRPr>
          </a:p>
          <a:p>
            <a:pPr marL="0" lvl="0" indent="0" algn="l" rtl="0">
              <a:spcBef>
                <a:spcPts val="1200"/>
              </a:spcBef>
              <a:spcAft>
                <a:spcPts val="0"/>
              </a:spcAft>
              <a:buNone/>
            </a:pPr>
            <a:endParaRPr dirty="0">
              <a:latin typeface="Corbel"/>
            </a:endParaRPr>
          </a:p>
        </p:txBody>
      </p:sp>
      <p:sp>
        <p:nvSpPr>
          <p:cNvPr id="3" name="TextBox 2">
            <a:extLst>
              <a:ext uri="{FF2B5EF4-FFF2-40B4-BE49-F238E27FC236}">
                <a16:creationId xmlns:a16="http://schemas.microsoft.com/office/drawing/2014/main" id="{4EB2F09C-09DA-C5B0-8169-1CD399E0420B}"/>
              </a:ext>
            </a:extLst>
          </p:cNvPr>
          <p:cNvSpPr txBox="1"/>
          <p:nvPr/>
        </p:nvSpPr>
        <p:spPr>
          <a:xfrm>
            <a:off x="0" y="990600"/>
            <a:ext cx="27051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AR" sz="3200" dirty="0">
                <a:solidFill>
                  <a:srgbClr val="FFFFFF"/>
                </a:solidFill>
                <a:latin typeface="Kanit Medium" panose="00000600000000000000" pitchFamily="2" charset="-34"/>
                <a:cs typeface="Kanit Medium" panose="00000600000000000000" pitchFamily="2" charset="-34"/>
              </a:rPr>
              <a:t>Conclusiones</a:t>
            </a:r>
            <a:r>
              <a:rPr lang="en-US" sz="3200" dirty="0">
                <a:solidFill>
                  <a:srgbClr val="FFFFFF"/>
                </a:solidFill>
                <a:latin typeface="Kanit Medium" panose="00000600000000000000" pitchFamily="2" charset="-34"/>
                <a:cs typeface="Kanit Medium" panose="00000600000000000000" pitchFamily="2" charset="-34"/>
              </a:rPr>
              <a:t> Finales</a:t>
            </a:r>
            <a:endParaRPr lang="en-US" dirty="0">
              <a:latin typeface="Kanit Medium" panose="00000600000000000000" pitchFamily="2" charset="-34"/>
              <a:cs typeface="Kanit Medium" panose="00000600000000000000" pitchFamily="2" charset="-3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g2d5c2694c11_1_26"/>
          <p:cNvSpPr txBox="1">
            <a:spLocks noGrp="1"/>
          </p:cNvSpPr>
          <p:nvPr>
            <p:ph type="body" idx="1"/>
          </p:nvPr>
        </p:nvSpPr>
        <p:spPr>
          <a:xfrm>
            <a:off x="3205362" y="990599"/>
            <a:ext cx="8448566" cy="4910667"/>
          </a:xfrm>
          <a:prstGeom prst="rect">
            <a:avLst/>
          </a:prstGeom>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ES" sz="2000" dirty="0">
                <a:latin typeface="Corbel"/>
                <a:ea typeface="Arial"/>
                <a:cs typeface="Arial"/>
                <a:sym typeface="Arial"/>
              </a:rPr>
              <a:t>Queremos expresar nuestro más sincero agradecimiento a la empresa </a:t>
            </a:r>
            <a:r>
              <a:rPr lang="es-ES" sz="2000" b="1" dirty="0">
                <a:latin typeface="Corbel"/>
                <a:ea typeface="Arial"/>
                <a:cs typeface="Arial"/>
                <a:sym typeface="Arial"/>
              </a:rPr>
              <a:t>Aeropuertos Argentina </a:t>
            </a:r>
            <a:r>
              <a:rPr lang="es-ES" sz="2000" dirty="0">
                <a:latin typeface="Corbel"/>
                <a:ea typeface="Arial"/>
                <a:cs typeface="Arial"/>
                <a:sym typeface="Arial"/>
              </a:rPr>
              <a:t>por brindarnos la oportunidad de trabajar en este proyecto, confiando en nuestro equipo para desarrollar una herramienta estratégica que aporte valor a la gestión operativa del Aeropuerto de Río Grande.</a:t>
            </a:r>
            <a:endParaRPr sz="2000" dirty="0">
              <a:latin typeface="Corbe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es-ES" sz="2000" dirty="0">
                <a:latin typeface="Corbel"/>
                <a:ea typeface="Arial"/>
                <a:cs typeface="Arial"/>
                <a:sym typeface="Arial"/>
              </a:rPr>
              <a:t>Asimismo, extendemos nuestro reconocimiento al </a:t>
            </a:r>
            <a:r>
              <a:rPr lang="es-ES" sz="2000" b="1" dirty="0">
                <a:latin typeface="Corbel"/>
                <a:ea typeface="Arial"/>
                <a:cs typeface="Arial"/>
                <a:sym typeface="Arial"/>
              </a:rPr>
              <a:t>Centro Politécnico Superior Islas Malvinas</a:t>
            </a:r>
            <a:r>
              <a:rPr lang="es-ES" sz="2000" dirty="0">
                <a:latin typeface="Corbel"/>
                <a:ea typeface="Arial"/>
                <a:cs typeface="Arial"/>
                <a:sym typeface="Arial"/>
              </a:rPr>
              <a:t> y a sus profesores por su dedicación y apoyo constante, proporcionando los conocimientos y herramientas que hicieron posible este trabajo. Su guía y acompañamiento fueron fundamentales para que podamos aplicar lo aprendido y desarrollar soluciones reales para el ámbito profesional.</a:t>
            </a:r>
            <a:endParaRPr sz="2000" dirty="0">
              <a:latin typeface="Corbel"/>
              <a:ea typeface="Arial"/>
              <a:cs typeface="Arial"/>
              <a:sym typeface="Arial"/>
            </a:endParaRPr>
          </a:p>
          <a:p>
            <a:pPr marL="0" lvl="0" indent="0" algn="l" rtl="0">
              <a:lnSpc>
                <a:spcPct val="115000"/>
              </a:lnSpc>
              <a:spcBef>
                <a:spcPts val="1200"/>
              </a:spcBef>
              <a:spcAft>
                <a:spcPts val="1200"/>
              </a:spcAft>
              <a:buNone/>
            </a:pPr>
            <a:r>
              <a:rPr lang="es-ES" sz="2000" dirty="0">
                <a:latin typeface="Corbel"/>
                <a:ea typeface="Arial"/>
                <a:cs typeface="Arial"/>
                <a:sym typeface="Arial"/>
              </a:rPr>
              <a:t>¡Gracias por inspirarnos a seguir creciendo y superándonos!</a:t>
            </a:r>
            <a:endParaRPr sz="2000" dirty="0">
              <a:latin typeface="Corbel"/>
            </a:endParaRPr>
          </a:p>
        </p:txBody>
      </p:sp>
      <p:sp>
        <p:nvSpPr>
          <p:cNvPr id="3" name="TextBox 2">
            <a:extLst>
              <a:ext uri="{FF2B5EF4-FFF2-40B4-BE49-F238E27FC236}">
                <a16:creationId xmlns:a16="http://schemas.microsoft.com/office/drawing/2014/main" id="{D87FDFFB-A649-EE78-DE71-4F2EA96B0AF1}"/>
              </a:ext>
            </a:extLst>
          </p:cNvPr>
          <p:cNvSpPr txBox="1"/>
          <p:nvPr/>
        </p:nvSpPr>
        <p:spPr>
          <a:xfrm>
            <a:off x="0" y="990600"/>
            <a:ext cx="27051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400" dirty="0" err="1">
                <a:solidFill>
                  <a:srgbClr val="FFFFFF"/>
                </a:solidFill>
                <a:latin typeface="Kanit Medium" panose="00000600000000000000" pitchFamily="2" charset="-34"/>
                <a:cs typeface="Kanit Medium" panose="00000600000000000000" pitchFamily="2" charset="-34"/>
              </a:rPr>
              <a:t>Agradecimientos</a:t>
            </a:r>
            <a:endParaRPr lang="en-US" sz="2400" dirty="0" err="1">
              <a:latin typeface="Kanit Medium" panose="00000600000000000000" pitchFamily="2" charset="-34"/>
              <a:cs typeface="Kanit Medium" panose="00000600000000000000" pitchFamily="2" charset="-34"/>
            </a:endParaRPr>
          </a:p>
        </p:txBody>
      </p:sp>
      <p:graphicFrame>
        <p:nvGraphicFramePr>
          <p:cNvPr id="2" name="Object 1">
            <a:extLst>
              <a:ext uri="{FF2B5EF4-FFF2-40B4-BE49-F238E27FC236}">
                <a16:creationId xmlns:a16="http://schemas.microsoft.com/office/drawing/2014/main" id="{A30E3429-5EC6-2AFE-C533-270BB311465A}"/>
              </a:ext>
            </a:extLst>
          </p:cNvPr>
          <p:cNvGraphicFramePr>
            <a:graphicFrameLocks noChangeAspect="1"/>
          </p:cNvGraphicFramePr>
          <p:nvPr>
            <p:extLst>
              <p:ext uri="{D42A27DB-BD31-4B8C-83A1-F6EECF244321}">
                <p14:modId xmlns:p14="http://schemas.microsoft.com/office/powerpoint/2010/main" val="895659780"/>
              </p:ext>
            </p:extLst>
          </p:nvPr>
        </p:nvGraphicFramePr>
        <p:xfrm>
          <a:off x="8345422" y="5775960"/>
          <a:ext cx="3308506" cy="589653"/>
        </p:xfrm>
        <a:graphic>
          <a:graphicData uri="http://schemas.openxmlformats.org/presentationml/2006/ole">
            <mc:AlternateContent xmlns:mc="http://schemas.openxmlformats.org/markup-compatibility/2006">
              <mc:Choice xmlns:v="urn:schemas-microsoft-com:vml" Requires="v">
                <p:oleObj name="CorelDRAW" r:id="rId3" imgW="5861236" imgH="1044575" progId="CorelDraw.Graphic.22">
                  <p:embed/>
                </p:oleObj>
              </mc:Choice>
              <mc:Fallback>
                <p:oleObj name="CorelDRAW" r:id="rId3" imgW="5861236" imgH="1044575" progId="CorelDraw.Graphic.22">
                  <p:embed/>
                  <p:pic>
                    <p:nvPicPr>
                      <p:cNvPr id="2" name="Object 1">
                        <a:extLst>
                          <a:ext uri="{FF2B5EF4-FFF2-40B4-BE49-F238E27FC236}">
                            <a16:creationId xmlns:a16="http://schemas.microsoft.com/office/drawing/2014/main" id="{3E282632-5CBA-8045-5308-B73899CD2DFB}"/>
                          </a:ext>
                        </a:extLst>
                      </p:cNvPr>
                      <p:cNvPicPr/>
                      <p:nvPr/>
                    </p:nvPicPr>
                    <p:blipFill>
                      <a:blip r:embed="rId4"/>
                      <a:stretch>
                        <a:fillRect/>
                      </a:stretch>
                    </p:blipFill>
                    <p:spPr>
                      <a:xfrm>
                        <a:off x="8345422" y="5775960"/>
                        <a:ext cx="3308506" cy="589653"/>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g20da6ac40ed_4_37"/>
          <p:cNvSpPr txBox="1"/>
          <p:nvPr/>
        </p:nvSpPr>
        <p:spPr>
          <a:xfrm>
            <a:off x="3748287" y="2508122"/>
            <a:ext cx="6853381" cy="1754286"/>
          </a:xfrm>
          <a:prstGeom prst="rect">
            <a:avLst/>
          </a:prstGeom>
          <a:noFill/>
          <a:ln>
            <a:noFill/>
          </a:ln>
        </p:spPr>
        <p:txBody>
          <a:bodyPr spcFirstLastPara="1" wrap="square" lIns="91425" tIns="45700" rIns="91425" bIns="45700" anchor="t" anchorCtr="0">
            <a:spAutoFit/>
          </a:bodyPr>
          <a:lstStyle/>
          <a:p>
            <a:pPr marL="25400" marR="0" lvl="0" indent="0" algn="ctr" rtl="0">
              <a:lnSpc>
                <a:spcPct val="150000"/>
              </a:lnSpc>
              <a:spcBef>
                <a:spcPts val="0"/>
              </a:spcBef>
              <a:spcAft>
                <a:spcPts val="0"/>
              </a:spcAft>
              <a:buNone/>
            </a:pPr>
            <a:r>
              <a:rPr lang="es-ES" sz="3200" b="1" i="0" u="none" strike="noStrike" cap="none" dirty="0">
                <a:solidFill>
                  <a:schemeClr val="dk1"/>
                </a:solidFill>
                <a:latin typeface="Corbel"/>
                <a:ea typeface="Times New Roman"/>
                <a:cs typeface="Times New Roman"/>
                <a:sym typeface="Times New Roman"/>
              </a:rPr>
              <a:t>Sr. Sebastián Novara</a:t>
            </a:r>
            <a:endParaRPr lang="en-US" sz="3200" dirty="0">
              <a:solidFill>
                <a:schemeClr val="dk1"/>
              </a:solidFill>
              <a:latin typeface="Corbel"/>
            </a:endParaRPr>
          </a:p>
          <a:p>
            <a:pPr marL="25400" marR="0" lvl="0" indent="0" algn="ctr" rtl="0">
              <a:lnSpc>
                <a:spcPct val="150000"/>
              </a:lnSpc>
              <a:spcBef>
                <a:spcPts val="0"/>
              </a:spcBef>
              <a:spcAft>
                <a:spcPts val="0"/>
              </a:spcAft>
              <a:buNone/>
            </a:pPr>
            <a:r>
              <a:rPr lang="es-ES" sz="2800" b="0" i="1" u="none" strike="noStrike" cap="none" dirty="0">
                <a:solidFill>
                  <a:schemeClr val="dk1"/>
                </a:solidFill>
                <a:latin typeface="Corbel"/>
                <a:ea typeface="Times New Roman"/>
                <a:cs typeface="Times New Roman"/>
                <a:sym typeface="Times New Roman"/>
              </a:rPr>
              <a:t>Administrador de Aeropuerto</a:t>
            </a:r>
            <a:endParaRPr sz="2800" b="0" i="1" u="none" strike="noStrike" cap="none">
              <a:solidFill>
                <a:schemeClr val="dk1"/>
              </a:solidFill>
              <a:latin typeface="Corbel"/>
              <a:ea typeface="Times New Roman"/>
              <a:cs typeface="Times New Roman"/>
            </a:endParaRPr>
          </a:p>
          <a:p>
            <a:pPr marL="0" marR="0" lvl="0" indent="0" algn="l" rtl="0">
              <a:spcBef>
                <a:spcPts val="0"/>
              </a:spcBef>
              <a:spcAft>
                <a:spcPts val="0"/>
              </a:spcAft>
              <a:buNone/>
            </a:pPr>
            <a:endParaRPr sz="1800">
              <a:solidFill>
                <a:schemeClr val="dk1"/>
              </a:solidFill>
              <a:latin typeface="Corbel"/>
              <a:ea typeface="Calibri"/>
              <a:cs typeface="Calibri"/>
              <a:sym typeface="Calibri"/>
            </a:endParaRPr>
          </a:p>
        </p:txBody>
      </p:sp>
      <p:sp>
        <p:nvSpPr>
          <p:cNvPr id="3" name="TextBox 2">
            <a:extLst>
              <a:ext uri="{FF2B5EF4-FFF2-40B4-BE49-F238E27FC236}">
                <a16:creationId xmlns:a16="http://schemas.microsoft.com/office/drawing/2014/main" id="{D173B97B-4636-4AEE-120C-194D23260FC7}"/>
              </a:ext>
            </a:extLst>
          </p:cNvPr>
          <p:cNvSpPr txBox="1"/>
          <p:nvPr/>
        </p:nvSpPr>
        <p:spPr>
          <a:xfrm>
            <a:off x="0" y="990600"/>
            <a:ext cx="2705100"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900" dirty="0" err="1">
                <a:solidFill>
                  <a:srgbClr val="FFFFFF"/>
                </a:solidFill>
                <a:latin typeface="Kanit Medium" panose="00000600000000000000" pitchFamily="2" charset="-34"/>
                <a:cs typeface="Kanit Medium" panose="00000600000000000000" pitchFamily="2" charset="-34"/>
              </a:rPr>
              <a:t>Representante</a:t>
            </a:r>
            <a:r>
              <a:rPr lang="en-US" sz="2900" dirty="0">
                <a:solidFill>
                  <a:srgbClr val="FFFFFF"/>
                </a:solidFill>
                <a:latin typeface="Kanit Medium" panose="00000600000000000000" pitchFamily="2" charset="-34"/>
                <a:cs typeface="Kanit Medium" panose="00000600000000000000" pitchFamily="2" charset="-34"/>
              </a:rPr>
              <a:t> de la </a:t>
            </a:r>
            <a:r>
              <a:rPr lang="en-US" sz="2900" dirty="0" err="1">
                <a:solidFill>
                  <a:srgbClr val="FFFFFF"/>
                </a:solidFill>
                <a:latin typeface="Kanit Medium" panose="00000600000000000000" pitchFamily="2" charset="-34"/>
                <a:cs typeface="Kanit Medium" panose="00000600000000000000" pitchFamily="2" charset="-34"/>
              </a:rPr>
              <a:t>Empresa</a:t>
            </a:r>
            <a:r>
              <a:rPr lang="en-US" sz="2900" dirty="0">
                <a:solidFill>
                  <a:srgbClr val="FFFFFF"/>
                </a:solidFill>
                <a:latin typeface="Kanit Medium" panose="00000600000000000000" pitchFamily="2" charset="-34"/>
                <a:cs typeface="Kanit Medium" panose="00000600000000000000" pitchFamily="2" charset="-34"/>
              </a:rPr>
              <a:t> </a:t>
            </a:r>
            <a:r>
              <a:rPr lang="en-US" sz="2900" dirty="0" err="1">
                <a:solidFill>
                  <a:srgbClr val="FFFFFF"/>
                </a:solidFill>
                <a:latin typeface="Kanit Medium" panose="00000600000000000000" pitchFamily="2" charset="-34"/>
                <a:cs typeface="Kanit Medium" panose="00000600000000000000" pitchFamily="2" charset="-34"/>
              </a:rPr>
              <a:t>Aeropuertos</a:t>
            </a:r>
            <a:r>
              <a:rPr lang="en-US" sz="2900" dirty="0">
                <a:solidFill>
                  <a:srgbClr val="FFFFFF"/>
                </a:solidFill>
                <a:latin typeface="Kanit Medium" panose="00000600000000000000" pitchFamily="2" charset="-34"/>
                <a:cs typeface="Kanit Medium" panose="00000600000000000000" pitchFamily="2" charset="-34"/>
              </a:rPr>
              <a:t> Argentina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3"/>
          <p:cNvSpPr txBox="1"/>
          <p:nvPr/>
        </p:nvSpPr>
        <p:spPr>
          <a:xfrm>
            <a:off x="3084267" y="1536194"/>
            <a:ext cx="8628600" cy="3785611"/>
          </a:xfrm>
          <a:prstGeom prst="rect">
            <a:avLst/>
          </a:prstGeom>
          <a:noFill/>
          <a:ln>
            <a:noFill/>
          </a:ln>
        </p:spPr>
        <p:txBody>
          <a:bodyPr spcFirstLastPara="1" wrap="square" lIns="91425" tIns="45700" rIns="91425" bIns="45700" anchor="t" anchorCtr="0">
            <a:spAutoFit/>
          </a:bodyPr>
          <a:lstStyle/>
          <a:p>
            <a:pPr marL="0" lvl="0" indent="0" algn="just" rtl="0">
              <a:lnSpc>
                <a:spcPct val="150000"/>
              </a:lnSpc>
              <a:spcBef>
                <a:spcPts val="1200"/>
              </a:spcBef>
              <a:spcAft>
                <a:spcPts val="0"/>
              </a:spcAft>
              <a:buSzPts val="1100"/>
              <a:buNone/>
            </a:pPr>
            <a:r>
              <a:rPr lang="es-ES" b="1" dirty="0">
                <a:solidFill>
                  <a:srgbClr val="2B8C95"/>
                </a:solidFill>
              </a:rPr>
              <a:t>Aeropuertos Argentina 2000</a:t>
            </a:r>
            <a:r>
              <a:rPr lang="es-ES" dirty="0">
                <a:solidFill>
                  <a:schemeClr val="dk1"/>
                </a:solidFill>
              </a:rPr>
              <a:t> es líder en la gestión aeroportuaria en Argentina, administrando 35 aeropuertos en todo el país desde 1998. Con más del 90% del tráfico aerocomercial nacional bajo su gestión, la empresa opera los 365 días del año, garantizando altos estándares internacionales de calidad, seguridad y confort para millones de pasajeros.</a:t>
            </a:r>
            <a:endParaRPr dirty="0">
              <a:solidFill>
                <a:schemeClr val="dk1"/>
              </a:solidFill>
            </a:endParaRPr>
          </a:p>
          <a:p>
            <a:pPr marL="0" lvl="0" indent="0" algn="just" rtl="0">
              <a:lnSpc>
                <a:spcPct val="150000"/>
              </a:lnSpc>
              <a:spcBef>
                <a:spcPts val="1200"/>
              </a:spcBef>
              <a:spcAft>
                <a:spcPts val="0"/>
              </a:spcAft>
              <a:buSzPts val="1100"/>
              <a:buNone/>
            </a:pPr>
            <a:r>
              <a:rPr lang="es-ES" dirty="0">
                <a:solidFill>
                  <a:schemeClr val="dk1"/>
                </a:solidFill>
              </a:rPr>
              <a:t>Con un equipo de más de 2.400 empleados, Aeropuertos Argentina se dedica a brindar una experiencia única a los usuarios, enfocándose en la modernización constante de la infraestructura aeroportuaria mediante la incorporación de tecnologías avanzadas y prácticas sostenibles.</a:t>
            </a:r>
            <a:endParaRPr dirty="0">
              <a:solidFill>
                <a:schemeClr val="dk1"/>
              </a:solidFill>
            </a:endParaRPr>
          </a:p>
          <a:p>
            <a:pPr marL="0" lvl="0" indent="0" algn="just" rtl="0">
              <a:lnSpc>
                <a:spcPct val="150000"/>
              </a:lnSpc>
              <a:spcBef>
                <a:spcPts val="1200"/>
              </a:spcBef>
              <a:spcAft>
                <a:spcPts val="0"/>
              </a:spcAft>
              <a:buSzPts val="1100"/>
              <a:buNone/>
            </a:pPr>
            <a:r>
              <a:rPr lang="es-ES" dirty="0">
                <a:solidFill>
                  <a:schemeClr val="dk1"/>
                </a:solidFill>
              </a:rPr>
              <a:t>Además de conectar comunidades y destinos, la empresa impulsa el desarrollo económico, social y cultural del país, jugando un papel clave en el crecimiento del turismo y el comercio internacional, posicionándose como un actor estratégico en la industria aeronáutica de Argentina.</a:t>
            </a:r>
            <a:endParaRPr sz="2000" dirty="0">
              <a:solidFill>
                <a:schemeClr val="dk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01C3ED49-3AB2-98D7-CE06-F3CA57F4D063}"/>
              </a:ext>
            </a:extLst>
          </p:cNvPr>
          <p:cNvSpPr txBox="1"/>
          <p:nvPr/>
        </p:nvSpPr>
        <p:spPr>
          <a:xfrm>
            <a:off x="0" y="990600"/>
            <a:ext cx="27051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dirty="0">
                <a:solidFill>
                  <a:srgbClr val="FFFFFF"/>
                </a:solidFill>
                <a:latin typeface="Kanit Medium" panose="00000600000000000000" pitchFamily="2" charset="-34"/>
                <a:cs typeface="Kanit Medium" panose="00000600000000000000" pitchFamily="2" charset="-34"/>
              </a:rPr>
              <a:t>Presentación de la </a:t>
            </a:r>
            <a:r>
              <a:rPr lang="en-US" sz="3200" dirty="0" err="1">
                <a:solidFill>
                  <a:srgbClr val="FFFFFF"/>
                </a:solidFill>
                <a:latin typeface="Kanit Medium" panose="00000600000000000000" pitchFamily="2" charset="-34"/>
                <a:cs typeface="Kanit Medium" panose="00000600000000000000" pitchFamily="2" charset="-34"/>
              </a:rPr>
              <a:t>Empresa</a:t>
            </a:r>
            <a:endParaRPr lang="en-US" dirty="0" err="1">
              <a:latin typeface="Kanit Medium" panose="00000600000000000000" pitchFamily="2" charset="-34"/>
              <a:cs typeface="Kanit Medium" panose="00000600000000000000" pitchFamily="2" charset="-3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153a4513ba_0_1"/>
          <p:cNvSpPr txBox="1">
            <a:spLocks noGrp="1"/>
          </p:cNvSpPr>
          <p:nvPr>
            <p:ph type="title"/>
          </p:nvPr>
        </p:nvSpPr>
        <p:spPr>
          <a:xfrm>
            <a:off x="4749801" y="1276349"/>
            <a:ext cx="4682066" cy="70668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3600" b="1" dirty="0">
                <a:solidFill>
                  <a:srgbClr val="2B8C95"/>
                </a:solidFill>
                <a:latin typeface="Corbel"/>
                <a:ea typeface="Merriweather Black"/>
                <a:cs typeface="Merriweather Black"/>
                <a:sym typeface="Merriweather Black"/>
              </a:rPr>
              <a:t>Aerolíneas operativas:</a:t>
            </a:r>
            <a:endParaRPr lang="en-US" sz="3600" b="1" dirty="0">
              <a:solidFill>
                <a:srgbClr val="2B8C95"/>
              </a:solidFill>
              <a:latin typeface="Corbel"/>
              <a:ea typeface="Merriweather Black"/>
              <a:cs typeface="Merriweather Black"/>
            </a:endParaRPr>
          </a:p>
        </p:txBody>
      </p:sp>
      <p:pic>
        <p:nvPicPr>
          <p:cNvPr id="112" name="Google Shape;112;g2153a4513ba_0_1"/>
          <p:cNvPicPr preferRelativeResize="0"/>
          <p:nvPr/>
        </p:nvPicPr>
        <p:blipFill rotWithShape="1">
          <a:blip r:embed="rId3">
            <a:alphaModFix/>
          </a:blip>
          <a:srcRect/>
          <a:stretch/>
        </p:blipFill>
        <p:spPr>
          <a:xfrm>
            <a:off x="5787245" y="3374814"/>
            <a:ext cx="3066172" cy="1227353"/>
          </a:xfrm>
          <a:prstGeom prst="rect">
            <a:avLst/>
          </a:prstGeom>
          <a:noFill/>
          <a:ln>
            <a:noFill/>
          </a:ln>
        </p:spPr>
      </p:pic>
      <p:sp>
        <p:nvSpPr>
          <p:cNvPr id="3" name="TextBox 2">
            <a:extLst>
              <a:ext uri="{FF2B5EF4-FFF2-40B4-BE49-F238E27FC236}">
                <a16:creationId xmlns:a16="http://schemas.microsoft.com/office/drawing/2014/main" id="{1B7D71B5-D960-ABA3-BDAD-8BA130472849}"/>
              </a:ext>
            </a:extLst>
          </p:cNvPr>
          <p:cNvSpPr txBox="1"/>
          <p:nvPr/>
        </p:nvSpPr>
        <p:spPr>
          <a:xfrm>
            <a:off x="0" y="990600"/>
            <a:ext cx="27051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b="1" dirty="0">
                <a:solidFill>
                  <a:srgbClr val="FFFFFF"/>
                </a:solidFill>
                <a:latin typeface="Corbel"/>
              </a:rPr>
              <a:t>Aeropuerto </a:t>
            </a:r>
            <a:r>
              <a:rPr lang="en-US" sz="3200" b="1" dirty="0" err="1">
                <a:solidFill>
                  <a:srgbClr val="FFFFFF"/>
                </a:solidFill>
                <a:latin typeface="Corbel"/>
              </a:rPr>
              <a:t>Gobernador</a:t>
            </a:r>
            <a:r>
              <a:rPr lang="en-US" sz="3200" b="1" dirty="0">
                <a:solidFill>
                  <a:srgbClr val="FFFFFF"/>
                </a:solidFill>
                <a:latin typeface="Corbel"/>
              </a:rPr>
              <a:t> Trejo Noel Río Grande</a:t>
            </a:r>
            <a:endParaRPr lang="en-US" dirty="0"/>
          </a:p>
        </p:txBody>
      </p:sp>
      <p:pic>
        <p:nvPicPr>
          <p:cNvPr id="4" name="Picture 3">
            <a:extLst>
              <a:ext uri="{FF2B5EF4-FFF2-40B4-BE49-F238E27FC236}">
                <a16:creationId xmlns:a16="http://schemas.microsoft.com/office/drawing/2014/main" id="{C83BCDA3-288B-6281-257D-3382997F7DDB}"/>
              </a:ext>
            </a:extLst>
          </p:cNvPr>
          <p:cNvPicPr>
            <a:picLocks noChangeAspect="1"/>
          </p:cNvPicPr>
          <p:nvPr/>
        </p:nvPicPr>
        <p:blipFill>
          <a:blip r:embed="rId4"/>
          <a:stretch>
            <a:fillRect/>
          </a:stretch>
        </p:blipFill>
        <p:spPr>
          <a:xfrm>
            <a:off x="8198095" y="3613985"/>
            <a:ext cx="2992610" cy="2992610"/>
          </a:xfrm>
          <a:prstGeom prst="rect">
            <a:avLst/>
          </a:prstGeom>
        </p:spPr>
      </p:pic>
      <p:pic>
        <p:nvPicPr>
          <p:cNvPr id="6" name="Picture 5">
            <a:extLst>
              <a:ext uri="{FF2B5EF4-FFF2-40B4-BE49-F238E27FC236}">
                <a16:creationId xmlns:a16="http://schemas.microsoft.com/office/drawing/2014/main" id="{09E8EB19-FD7B-D2D3-EEAC-946F16A98FC1}"/>
              </a:ext>
            </a:extLst>
          </p:cNvPr>
          <p:cNvPicPr>
            <a:picLocks noChangeAspect="1"/>
          </p:cNvPicPr>
          <p:nvPr/>
        </p:nvPicPr>
        <p:blipFill>
          <a:blip r:embed="rId5"/>
          <a:stretch>
            <a:fillRect/>
          </a:stretch>
        </p:blipFill>
        <p:spPr>
          <a:xfrm>
            <a:off x="3599552" y="4664204"/>
            <a:ext cx="3286026" cy="1084726"/>
          </a:xfrm>
          <a:prstGeom prst="rect">
            <a:avLst/>
          </a:prstGeom>
        </p:spPr>
      </p:pic>
      <p:pic>
        <p:nvPicPr>
          <p:cNvPr id="8" name="Picture 7">
            <a:extLst>
              <a:ext uri="{FF2B5EF4-FFF2-40B4-BE49-F238E27FC236}">
                <a16:creationId xmlns:a16="http://schemas.microsoft.com/office/drawing/2014/main" id="{6AB7D0CF-7B63-53ED-81BE-DBB298CA2CFF}"/>
              </a:ext>
            </a:extLst>
          </p:cNvPr>
          <p:cNvPicPr>
            <a:picLocks noChangeAspect="1"/>
          </p:cNvPicPr>
          <p:nvPr/>
        </p:nvPicPr>
        <p:blipFill>
          <a:blip r:embed="rId6"/>
          <a:stretch>
            <a:fillRect/>
          </a:stretch>
        </p:blipFill>
        <p:spPr>
          <a:xfrm>
            <a:off x="8610232" y="2057659"/>
            <a:ext cx="2168336" cy="1481696"/>
          </a:xfrm>
          <a:prstGeom prst="rect">
            <a:avLst/>
          </a:prstGeom>
        </p:spPr>
      </p:pic>
      <p:pic>
        <p:nvPicPr>
          <p:cNvPr id="10" name="Picture 9">
            <a:extLst>
              <a:ext uri="{FF2B5EF4-FFF2-40B4-BE49-F238E27FC236}">
                <a16:creationId xmlns:a16="http://schemas.microsoft.com/office/drawing/2014/main" id="{0CF64DA5-A399-BDC3-97ED-2718FC5767D4}"/>
              </a:ext>
            </a:extLst>
          </p:cNvPr>
          <p:cNvPicPr>
            <a:picLocks noChangeAspect="1"/>
          </p:cNvPicPr>
          <p:nvPr/>
        </p:nvPicPr>
        <p:blipFill>
          <a:blip r:embed="rId7"/>
          <a:stretch>
            <a:fillRect/>
          </a:stretch>
        </p:blipFill>
        <p:spPr>
          <a:xfrm>
            <a:off x="3599552" y="2286606"/>
            <a:ext cx="2754231" cy="6885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g20db86d69b7_0_33"/>
          <p:cNvSpPr txBox="1"/>
          <p:nvPr/>
        </p:nvSpPr>
        <p:spPr>
          <a:xfrm>
            <a:off x="3210983" y="1969558"/>
            <a:ext cx="8356500" cy="3785611"/>
          </a:xfrm>
          <a:prstGeom prst="rect">
            <a:avLst/>
          </a:prstGeom>
          <a:noFill/>
          <a:ln>
            <a:noFill/>
          </a:ln>
        </p:spPr>
        <p:txBody>
          <a:bodyPr spcFirstLastPara="1" wrap="square" lIns="91425" tIns="45700" rIns="91425" bIns="45700" anchor="t" anchorCtr="0">
            <a:spAutoFit/>
          </a:bodyPr>
          <a:lstStyle/>
          <a:p>
            <a:r>
              <a:rPr lang="es-ES" sz="3200" b="1" i="0" u="none" strike="noStrike" dirty="0">
                <a:solidFill>
                  <a:srgbClr val="2B8C95"/>
                </a:solidFill>
                <a:latin typeface="Corbel"/>
                <a:ea typeface="Times New Roman"/>
                <a:cs typeface="Times New Roman"/>
                <a:sym typeface="Times New Roman"/>
              </a:rPr>
              <a:t>1</a:t>
            </a:r>
            <a:r>
              <a:rPr lang="es-ES" sz="3200" b="1" dirty="0">
                <a:solidFill>
                  <a:srgbClr val="2B8C95"/>
                </a:solidFill>
                <a:latin typeface="Corbel"/>
                <a:ea typeface="Times New Roman"/>
                <a:cs typeface="Times New Roman"/>
                <a:sym typeface="Times New Roman"/>
              </a:rPr>
              <a:t> -</a:t>
            </a:r>
            <a:r>
              <a:rPr lang="es-ES" sz="3200" b="0" i="1" u="none" strike="noStrike" dirty="0">
                <a:solidFill>
                  <a:srgbClr val="000000"/>
                </a:solidFill>
                <a:latin typeface="Corbel"/>
                <a:ea typeface="Times New Roman"/>
                <a:cs typeface="Times New Roman"/>
                <a:sym typeface="Times New Roman"/>
              </a:rPr>
              <a:t> </a:t>
            </a:r>
            <a:r>
              <a:rPr lang="es-ES" sz="2400" b="0" i="1" u="none" strike="noStrike" dirty="0">
                <a:solidFill>
                  <a:srgbClr val="000000"/>
                </a:solidFill>
                <a:latin typeface="Corbel"/>
                <a:ea typeface="Times New Roman"/>
                <a:cs typeface="Times New Roman"/>
                <a:sym typeface="Times New Roman"/>
              </a:rPr>
              <a:t>Proporcionar una visión general de la evolución de las operaciones del aeropuerto a lo largo del periodo.</a:t>
            </a:r>
            <a:endParaRPr sz="2400" dirty="0">
              <a:latin typeface="Corbel"/>
            </a:endParaRPr>
          </a:p>
          <a:p>
            <a:pPr marL="0" marR="0" lvl="0" indent="0" algn="l" rtl="0">
              <a:spcBef>
                <a:spcPts val="800"/>
              </a:spcBef>
              <a:spcAft>
                <a:spcPts val="0"/>
              </a:spcAft>
              <a:buNone/>
            </a:pPr>
            <a:endParaRPr sz="2400" b="0">
              <a:solidFill>
                <a:schemeClr val="dk1"/>
              </a:solidFill>
              <a:latin typeface="Corbel"/>
              <a:ea typeface="Times New Roman"/>
              <a:cs typeface="Times New Roman"/>
              <a:sym typeface="Times New Roman"/>
            </a:endParaRPr>
          </a:p>
          <a:p>
            <a:pPr>
              <a:spcBef>
                <a:spcPts val="800"/>
              </a:spcBef>
            </a:pPr>
            <a:r>
              <a:rPr lang="es-ES" sz="3200" b="1" i="1" dirty="0">
                <a:solidFill>
                  <a:srgbClr val="2B8C95"/>
                </a:solidFill>
                <a:latin typeface="Corbel"/>
                <a:ea typeface="Times New Roman"/>
                <a:cs typeface="Times New Roman"/>
                <a:sym typeface="Times New Roman"/>
              </a:rPr>
              <a:t>2 -</a:t>
            </a:r>
            <a:r>
              <a:rPr lang="es-ES" sz="3200" b="0" i="1" u="none" strike="noStrike" dirty="0">
                <a:solidFill>
                  <a:srgbClr val="000000"/>
                </a:solidFill>
                <a:latin typeface="Corbel"/>
                <a:ea typeface="Times New Roman"/>
                <a:cs typeface="Times New Roman"/>
                <a:sym typeface="Times New Roman"/>
              </a:rPr>
              <a:t> </a:t>
            </a:r>
            <a:r>
              <a:rPr lang="es-ES" sz="2400" b="0" i="1" u="none" strike="noStrike" dirty="0">
                <a:solidFill>
                  <a:srgbClr val="000000"/>
                </a:solidFill>
                <a:latin typeface="Corbel"/>
                <a:ea typeface="Times New Roman"/>
                <a:cs typeface="Times New Roman"/>
                <a:sym typeface="Times New Roman"/>
              </a:rPr>
              <a:t>Proporcionar un valor agregado a partir de la obtención, limpieza, exploración, enriquecimiento, modelado y posterior presentación de los análisis en tableros interactivos con la herramienta </a:t>
            </a:r>
            <a:r>
              <a:rPr lang="es-ES" sz="2400" b="0" i="1" u="none" strike="noStrike" err="1">
                <a:solidFill>
                  <a:srgbClr val="000000"/>
                </a:solidFill>
                <a:latin typeface="Corbel"/>
                <a:ea typeface="Times New Roman"/>
                <a:cs typeface="Times New Roman"/>
                <a:sym typeface="Times New Roman"/>
              </a:rPr>
              <a:t>Power</a:t>
            </a:r>
            <a:r>
              <a:rPr lang="es-ES" sz="2400" b="0" i="1" u="none" strike="noStrike" dirty="0">
                <a:solidFill>
                  <a:srgbClr val="000000"/>
                </a:solidFill>
                <a:latin typeface="Corbel"/>
                <a:ea typeface="Times New Roman"/>
                <a:cs typeface="Times New Roman"/>
                <a:sym typeface="Times New Roman"/>
              </a:rPr>
              <a:t> BI.</a:t>
            </a:r>
            <a:endParaRPr sz="2400" b="0" dirty="0">
              <a:solidFill>
                <a:schemeClr val="dk1"/>
              </a:solidFill>
              <a:latin typeface="Corbel"/>
              <a:ea typeface="Times New Roman"/>
              <a:cs typeface="Times New Roman"/>
              <a:sym typeface="Times New Roman"/>
            </a:endParaRPr>
          </a:p>
          <a:p>
            <a:pPr marL="0" marR="0" lvl="0" indent="0" algn="l" rtl="0">
              <a:spcBef>
                <a:spcPts val="800"/>
              </a:spcBef>
              <a:spcAft>
                <a:spcPts val="0"/>
              </a:spcAft>
              <a:buNone/>
            </a:pPr>
            <a:br>
              <a:rPr lang="es-ES" sz="1800" dirty="0">
                <a:latin typeface="Corbel"/>
                <a:ea typeface="Calibri"/>
                <a:cs typeface="Calibri"/>
              </a:rPr>
            </a:br>
            <a:endParaRPr sz="1800">
              <a:solidFill>
                <a:schemeClr val="dk1"/>
              </a:solidFill>
              <a:latin typeface="Corbel"/>
              <a:ea typeface="Calibri"/>
              <a:cs typeface="Calibri"/>
              <a:sym typeface="Calibri"/>
            </a:endParaRPr>
          </a:p>
        </p:txBody>
      </p:sp>
      <p:sp>
        <p:nvSpPr>
          <p:cNvPr id="3" name="TextBox 2">
            <a:extLst>
              <a:ext uri="{FF2B5EF4-FFF2-40B4-BE49-F238E27FC236}">
                <a16:creationId xmlns:a16="http://schemas.microsoft.com/office/drawing/2014/main" id="{4BEF049F-05EB-EA02-217D-3D0ED9A2CDC0}"/>
              </a:ext>
            </a:extLst>
          </p:cNvPr>
          <p:cNvSpPr txBox="1"/>
          <p:nvPr/>
        </p:nvSpPr>
        <p:spPr>
          <a:xfrm>
            <a:off x="0" y="990600"/>
            <a:ext cx="27051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b="1" dirty="0" err="1">
                <a:solidFill>
                  <a:srgbClr val="FFFFFF"/>
                </a:solidFill>
                <a:latin typeface="Corbel"/>
              </a:rPr>
              <a:t>Objetivos</a:t>
            </a:r>
            <a:r>
              <a:rPr lang="en-US" sz="3200" b="1" dirty="0">
                <a:solidFill>
                  <a:srgbClr val="FFFFFF"/>
                </a:solidFill>
                <a:latin typeface="Corbel"/>
              </a:rPr>
              <a:t> Generales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l="-1000" r="-1000"/>
          </a:stretch>
        </a:blipFill>
        <a:effectLst/>
      </p:bgPr>
    </p:bg>
    <p:spTree>
      <p:nvGrpSpPr>
        <p:cNvPr id="1" name="Shape 124"/>
        <p:cNvGrpSpPr/>
        <p:nvPr/>
      </p:nvGrpSpPr>
      <p:grpSpPr>
        <a:xfrm>
          <a:off x="0" y="0"/>
          <a:ext cx="0" cy="0"/>
          <a:chOff x="0" y="0"/>
          <a:chExt cx="0" cy="0"/>
        </a:xfrm>
      </p:grpSpPr>
      <p:sp>
        <p:nvSpPr>
          <p:cNvPr id="125" name="Google Shape;125;g20db86d69b7_0_79"/>
          <p:cNvSpPr txBox="1">
            <a:spLocks noGrp="1"/>
          </p:cNvSpPr>
          <p:nvPr>
            <p:ph type="body" idx="1"/>
          </p:nvPr>
        </p:nvSpPr>
        <p:spPr>
          <a:xfrm>
            <a:off x="8285163" y="2214563"/>
            <a:ext cx="3449637" cy="2419350"/>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100000"/>
              </a:lnSpc>
              <a:spcBef>
                <a:spcPts val="36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Aplicación de técnicas de modelado.</a:t>
            </a:r>
            <a:endParaRPr sz="2000" dirty="0">
              <a:solidFill>
                <a:srgbClr val="000000"/>
              </a:solidFill>
              <a:latin typeface="Corbel"/>
              <a:ea typeface="Times New Roman"/>
              <a:cs typeface="Times New Roman"/>
              <a:sym typeface="Times New Roman"/>
            </a:endParaRPr>
          </a:p>
          <a:p>
            <a:pPr marL="457200" marR="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Interpretación de  los resultados</a:t>
            </a:r>
            <a:endParaRPr sz="2000" dirty="0">
              <a:solidFill>
                <a:srgbClr val="000000"/>
              </a:solidFill>
              <a:latin typeface="Corbel"/>
              <a:ea typeface="Times New Roman"/>
              <a:cs typeface="Times New Roman"/>
              <a:sym typeface="Times New Roman"/>
            </a:endParaRPr>
          </a:p>
          <a:p>
            <a:pPr marL="457200" marR="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Documentar el proyecto.</a:t>
            </a:r>
            <a:endParaRPr sz="2000" dirty="0">
              <a:solidFill>
                <a:srgbClr val="000000"/>
              </a:solidFill>
              <a:latin typeface="Corbel"/>
              <a:ea typeface="Times New Roman"/>
              <a:cs typeface="Times New Roman"/>
              <a:sym typeface="Times New Roman"/>
            </a:endParaRPr>
          </a:p>
          <a:p>
            <a:pPr marL="457200" marR="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Compartir el proyecto</a:t>
            </a:r>
            <a:endParaRPr sz="2000" dirty="0">
              <a:solidFill>
                <a:srgbClr val="000000"/>
              </a:solidFill>
              <a:latin typeface="Corbel"/>
              <a:ea typeface="Times New Roman"/>
              <a:cs typeface="Times New Roman"/>
              <a:sym typeface="Times New Roman"/>
            </a:endParaRPr>
          </a:p>
          <a:p>
            <a:pPr marL="457200" marR="0" lvl="0" indent="0" algn="l" rtl="0">
              <a:lnSpc>
                <a:spcPct val="100000"/>
              </a:lnSpc>
              <a:spcBef>
                <a:spcPts val="600"/>
              </a:spcBef>
              <a:spcAft>
                <a:spcPts val="600"/>
              </a:spcAft>
              <a:buClr>
                <a:schemeClr val="dk1"/>
              </a:buClr>
              <a:buSzPts val="1440"/>
              <a:buNone/>
            </a:pPr>
            <a:endParaRPr>
              <a:solidFill>
                <a:srgbClr val="000000"/>
              </a:solidFill>
              <a:latin typeface="Corbel"/>
              <a:ea typeface="Merriweather"/>
              <a:cs typeface="Merriweather"/>
              <a:sym typeface="Merriweather"/>
            </a:endParaRPr>
          </a:p>
        </p:txBody>
      </p:sp>
      <p:sp>
        <p:nvSpPr>
          <p:cNvPr id="127" name="Google Shape;127;g20db86d69b7_0_79"/>
          <p:cNvSpPr txBox="1">
            <a:spLocks noGrp="1"/>
          </p:cNvSpPr>
          <p:nvPr>
            <p:ph type="body" idx="4294967295"/>
          </p:nvPr>
        </p:nvSpPr>
        <p:spPr>
          <a:xfrm>
            <a:off x="153336" y="2216456"/>
            <a:ext cx="3860800" cy="3665538"/>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36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Definición de roles y cuestiones organizativas</a:t>
            </a:r>
            <a:endParaRPr lang="en-US" sz="2000" dirty="0">
              <a:solidFill>
                <a:srgbClr val="000000"/>
              </a:solidFill>
              <a:latin typeface="Corbel"/>
              <a:ea typeface="Times New Roman"/>
              <a:cs typeface="Times New Roman"/>
            </a:endParaRPr>
          </a:p>
          <a:p>
            <a:pPr marL="45720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Elaboración de documentación y uso de herramientas.</a:t>
            </a:r>
            <a:endParaRPr sz="2000" dirty="0">
              <a:solidFill>
                <a:srgbClr val="000000"/>
              </a:solidFill>
              <a:latin typeface="Corbel"/>
              <a:ea typeface="Times New Roman"/>
              <a:cs typeface="Times New Roman"/>
            </a:endParaRPr>
          </a:p>
          <a:p>
            <a:pPr marL="45720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Obtención de </a:t>
            </a:r>
            <a:r>
              <a:rPr lang="es-ES" sz="2000" dirty="0" err="1">
                <a:solidFill>
                  <a:srgbClr val="000000"/>
                </a:solidFill>
                <a:latin typeface="Corbel"/>
                <a:ea typeface="Times New Roman"/>
                <a:cs typeface="Times New Roman"/>
                <a:sym typeface="Times New Roman"/>
              </a:rPr>
              <a:t>dataset</a:t>
            </a:r>
            <a:endParaRPr sz="2000" dirty="0" err="1">
              <a:solidFill>
                <a:srgbClr val="000000"/>
              </a:solidFill>
              <a:latin typeface="Corbel"/>
              <a:ea typeface="Times New Roman"/>
              <a:cs typeface="Times New Roman"/>
            </a:endParaRPr>
          </a:p>
          <a:p>
            <a:pPr marL="45720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Recopilación de datos externos</a:t>
            </a:r>
            <a:endParaRPr sz="2000" dirty="0">
              <a:solidFill>
                <a:srgbClr val="000000"/>
              </a:solidFill>
              <a:latin typeface="Corbel"/>
              <a:ea typeface="Times New Roman"/>
              <a:cs typeface="Times New Roman"/>
            </a:endParaRPr>
          </a:p>
          <a:p>
            <a:pPr marL="45720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Elaboración diccionario de datos</a:t>
            </a:r>
            <a:endParaRPr sz="2000" dirty="0">
              <a:solidFill>
                <a:srgbClr val="000000"/>
              </a:solidFill>
              <a:latin typeface="Corbel"/>
              <a:ea typeface="Times New Roman"/>
              <a:cs typeface="Times New Roman"/>
            </a:endParaRPr>
          </a:p>
          <a:p>
            <a:pPr marL="45720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Diagrama de Gantt</a:t>
            </a:r>
            <a:endParaRPr sz="2000" dirty="0">
              <a:solidFill>
                <a:srgbClr val="000000"/>
              </a:solidFill>
              <a:latin typeface="Corbel"/>
              <a:ea typeface="Times New Roman"/>
              <a:cs typeface="Times New Roman"/>
            </a:endParaRPr>
          </a:p>
        </p:txBody>
      </p:sp>
      <p:sp>
        <p:nvSpPr>
          <p:cNvPr id="126" name="Google Shape;126;g20db86d69b7_0_79"/>
          <p:cNvSpPr txBox="1">
            <a:spLocks noGrp="1"/>
          </p:cNvSpPr>
          <p:nvPr>
            <p:ph type="body" idx="4294967295"/>
          </p:nvPr>
        </p:nvSpPr>
        <p:spPr>
          <a:xfrm>
            <a:off x="4166536" y="2216456"/>
            <a:ext cx="3638550" cy="3538875"/>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100000"/>
              </a:lnSpc>
              <a:spcBef>
                <a:spcPts val="36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Exploración  de los datos</a:t>
            </a:r>
            <a:endParaRPr sz="2000" dirty="0">
              <a:solidFill>
                <a:srgbClr val="000000"/>
              </a:solidFill>
              <a:latin typeface="Corbel"/>
              <a:ea typeface="Times New Roman"/>
              <a:cs typeface="Times New Roman"/>
              <a:sym typeface="Times New Roman"/>
            </a:endParaRPr>
          </a:p>
          <a:p>
            <a:pPr marL="457200" marR="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Limpieza de los datos</a:t>
            </a:r>
            <a:endParaRPr sz="2000" dirty="0">
              <a:solidFill>
                <a:srgbClr val="000000"/>
              </a:solidFill>
              <a:latin typeface="Corbel"/>
              <a:ea typeface="Times New Roman"/>
              <a:cs typeface="Times New Roman"/>
              <a:sym typeface="Times New Roman"/>
            </a:endParaRPr>
          </a:p>
          <a:p>
            <a:pPr marL="457200" marR="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Consultas sobre determinados  datos a la empresa.</a:t>
            </a:r>
            <a:endParaRPr sz="2000" dirty="0">
              <a:solidFill>
                <a:srgbClr val="000000"/>
              </a:solidFill>
              <a:latin typeface="Corbel"/>
              <a:ea typeface="Times New Roman"/>
              <a:cs typeface="Times New Roman"/>
              <a:sym typeface="Times New Roman"/>
            </a:endParaRPr>
          </a:p>
          <a:p>
            <a:pPr marL="457200" marR="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Preparación de  los datos</a:t>
            </a:r>
            <a:endParaRPr sz="2000" dirty="0">
              <a:solidFill>
                <a:srgbClr val="000000"/>
              </a:solidFill>
              <a:latin typeface="Corbel"/>
              <a:ea typeface="Times New Roman"/>
              <a:cs typeface="Times New Roman"/>
              <a:sym typeface="Times New Roman"/>
            </a:endParaRPr>
          </a:p>
          <a:p>
            <a:pPr marL="457200" marR="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Análisis exploratorio del set de datos</a:t>
            </a:r>
            <a:endParaRPr sz="2000" dirty="0">
              <a:solidFill>
                <a:srgbClr val="000000"/>
              </a:solidFill>
              <a:latin typeface="Corbel"/>
              <a:ea typeface="Times New Roman"/>
              <a:cs typeface="Times New Roman"/>
              <a:sym typeface="Times New Roman"/>
            </a:endParaRPr>
          </a:p>
          <a:p>
            <a:pPr marL="457200" marR="0" lvl="0" indent="-355600" algn="l" rtl="0">
              <a:lnSpc>
                <a:spcPct val="100000"/>
              </a:lnSpc>
              <a:spcBef>
                <a:spcPts val="0"/>
              </a:spcBef>
              <a:spcAft>
                <a:spcPts val="0"/>
              </a:spcAft>
              <a:buClr>
                <a:srgbClr val="0F486F"/>
              </a:buClr>
              <a:buSzPts val="2000"/>
              <a:buFont typeface="Merriweather"/>
              <a:buChar char="➔"/>
            </a:pPr>
            <a:r>
              <a:rPr lang="es-ES" sz="2000" dirty="0">
                <a:solidFill>
                  <a:srgbClr val="000000"/>
                </a:solidFill>
                <a:latin typeface="Corbel"/>
                <a:ea typeface="Times New Roman"/>
                <a:cs typeface="Times New Roman"/>
                <a:sym typeface="Times New Roman"/>
              </a:rPr>
              <a:t>Diagrama de Gantt del Sprint 2</a:t>
            </a:r>
            <a:endParaRPr sz="2000" dirty="0">
              <a:solidFill>
                <a:srgbClr val="000000"/>
              </a:solidFill>
              <a:latin typeface="Corbel"/>
              <a:ea typeface="Times New Roman"/>
              <a:cs typeface="Times New Roman"/>
              <a:sym typeface="Times New Roman"/>
            </a:endParaRPr>
          </a:p>
        </p:txBody>
      </p:sp>
      <p:sp>
        <p:nvSpPr>
          <p:cNvPr id="128" name="Google Shape;128;g20db86d69b7_0_79"/>
          <p:cNvSpPr/>
          <p:nvPr/>
        </p:nvSpPr>
        <p:spPr>
          <a:xfrm>
            <a:off x="1219676" y="1426825"/>
            <a:ext cx="1396200" cy="475500"/>
          </a:xfrm>
          <a:prstGeom prst="round2DiagRect">
            <a:avLst>
              <a:gd name="adj1" fmla="val 16667"/>
              <a:gd name="adj2" fmla="val 0"/>
            </a:avLst>
          </a:prstGeom>
          <a:solidFill>
            <a:srgbClr val="2B8C95"/>
          </a:solidFill>
          <a:ln>
            <a:headEnd type="none" w="sm" len="sm"/>
            <a:tailEnd type="none" w="sm" len="s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ES" sz="1800" b="1" i="0" u="none" strike="noStrike" cap="none" dirty="0">
                <a:solidFill>
                  <a:schemeClr val="bg1"/>
                </a:solidFill>
                <a:latin typeface="Corbel"/>
                <a:ea typeface="Times New Roman"/>
                <a:cs typeface="Times New Roman"/>
                <a:sym typeface="Times New Roman"/>
              </a:rPr>
              <a:t>SPRINT 1</a:t>
            </a:r>
            <a:endParaRPr lang="en-US" sz="1800" b="1" i="0" u="none" strike="noStrike" cap="none" dirty="0">
              <a:solidFill>
                <a:schemeClr val="bg1"/>
              </a:solidFill>
              <a:latin typeface="Corbel"/>
              <a:ea typeface="Times New Roman"/>
              <a:cs typeface="Times New Roman"/>
            </a:endParaRPr>
          </a:p>
        </p:txBody>
      </p:sp>
      <p:sp>
        <p:nvSpPr>
          <p:cNvPr id="129" name="Google Shape;129;g20db86d69b7_0_79"/>
          <p:cNvSpPr/>
          <p:nvPr/>
        </p:nvSpPr>
        <p:spPr>
          <a:xfrm>
            <a:off x="5255025" y="1433437"/>
            <a:ext cx="1396200" cy="475500"/>
          </a:xfrm>
          <a:prstGeom prst="round2DiagRect">
            <a:avLst>
              <a:gd name="adj1" fmla="val 16667"/>
              <a:gd name="adj2" fmla="val 0"/>
            </a:avLst>
          </a:prstGeom>
          <a:solidFill>
            <a:srgbClr val="2B8C95"/>
          </a:solidFill>
          <a:ln>
            <a:headEnd type="none" w="sm" len="sm"/>
            <a:tailEnd type="none" w="sm" len="s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ES" sz="1800" b="1" i="0" u="none" strike="noStrike" cap="none" dirty="0">
                <a:solidFill>
                  <a:schemeClr val="bg1"/>
                </a:solidFill>
                <a:latin typeface="Corbel"/>
                <a:ea typeface="Times New Roman"/>
                <a:cs typeface="Times New Roman"/>
                <a:sym typeface="Times New Roman"/>
              </a:rPr>
              <a:t>SPRINT 2</a:t>
            </a:r>
            <a:endParaRPr lang="en-US" sz="1800" b="1" i="0" u="none" strike="noStrike" cap="none">
              <a:solidFill>
                <a:schemeClr val="bg1"/>
              </a:solidFill>
              <a:latin typeface="Corbel"/>
              <a:ea typeface="Times New Roman"/>
              <a:cs typeface="Times New Roman"/>
            </a:endParaRPr>
          </a:p>
        </p:txBody>
      </p:sp>
      <p:sp>
        <p:nvSpPr>
          <p:cNvPr id="130" name="Google Shape;130;g20db86d69b7_0_79"/>
          <p:cNvSpPr/>
          <p:nvPr/>
        </p:nvSpPr>
        <p:spPr>
          <a:xfrm>
            <a:off x="9309825" y="1426825"/>
            <a:ext cx="1396200" cy="475500"/>
          </a:xfrm>
          <a:prstGeom prst="round2DiagRect">
            <a:avLst>
              <a:gd name="adj1" fmla="val 16667"/>
              <a:gd name="adj2" fmla="val 0"/>
            </a:avLst>
          </a:prstGeom>
          <a:solidFill>
            <a:srgbClr val="2B8C95"/>
          </a:solidFill>
          <a:ln>
            <a:headEnd type="none" w="sm" len="sm"/>
            <a:tailEnd type="none" w="sm" len="s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ES" sz="1800" b="1" i="0" u="none" strike="noStrike" cap="none" dirty="0">
                <a:solidFill>
                  <a:schemeClr val="bg1"/>
                </a:solidFill>
                <a:latin typeface="Corbel"/>
                <a:ea typeface="Times New Roman"/>
                <a:cs typeface="Times New Roman"/>
                <a:sym typeface="Times New Roman"/>
              </a:rPr>
              <a:t>SPRINT 3</a:t>
            </a:r>
            <a:endParaRPr lang="en-US" sz="1800" b="1" i="0" u="none" strike="noStrike" cap="none" dirty="0">
              <a:solidFill>
                <a:schemeClr val="bg1"/>
              </a:solidFill>
              <a:latin typeface="Corbel"/>
              <a:ea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79EDE298-4BC3-B33E-99E1-2653ED68E7E3}"/>
              </a:ext>
            </a:extLst>
          </p:cNvPr>
          <p:cNvSpPr/>
          <p:nvPr/>
        </p:nvSpPr>
        <p:spPr>
          <a:xfrm>
            <a:off x="3047999" y="2219325"/>
            <a:ext cx="1685925" cy="1371600"/>
          </a:xfrm>
          <a:prstGeom prst="roundRect">
            <a:avLst/>
          </a:prstGeom>
          <a:solidFill>
            <a:schemeClr val="bg1"/>
          </a:solidFill>
          <a:ln>
            <a:noFill/>
          </a:ln>
        </p:spPr>
        <p:style>
          <a:lnRef idx="0">
            <a:schemeClr val="dk1"/>
          </a:lnRef>
          <a:fillRef idx="3">
            <a:schemeClr val="dk1"/>
          </a:fillRef>
          <a:effectRef idx="3">
            <a:schemeClr val="dk1"/>
          </a:effectRef>
          <a:fontRef idx="minor">
            <a:schemeClr val="lt1"/>
          </a:fontRef>
        </p:style>
        <p:txBody>
          <a:bodyPr lIns="91440" tIns="45720" rIns="91440" bIns="45720" rtlCol="0" anchor="b"/>
          <a:lstStyle/>
          <a:p>
            <a:pPr algn="ctr"/>
            <a:r>
              <a:rPr lang="en-US" dirty="0" err="1">
                <a:solidFill>
                  <a:schemeClr val="tx1"/>
                </a:solidFill>
                <a:cs typeface="Arial"/>
              </a:rPr>
              <a:t>Github</a:t>
            </a:r>
          </a:p>
        </p:txBody>
      </p:sp>
      <p:sp>
        <p:nvSpPr>
          <p:cNvPr id="19" name="Rectangle: Rounded Corners 18">
            <a:extLst>
              <a:ext uri="{FF2B5EF4-FFF2-40B4-BE49-F238E27FC236}">
                <a16:creationId xmlns:a16="http://schemas.microsoft.com/office/drawing/2014/main" id="{FFC93B5A-FC85-3D05-08B7-CA13D5387A88}"/>
              </a:ext>
            </a:extLst>
          </p:cNvPr>
          <p:cNvSpPr/>
          <p:nvPr/>
        </p:nvSpPr>
        <p:spPr>
          <a:xfrm>
            <a:off x="4848225" y="2219325"/>
            <a:ext cx="1685925" cy="1371600"/>
          </a:xfrm>
          <a:prstGeom prst="roundRect">
            <a:avLst/>
          </a:prstGeom>
          <a:solidFill>
            <a:schemeClr val="bg1"/>
          </a:solidFill>
          <a:ln>
            <a:noFill/>
          </a:ln>
        </p:spPr>
        <p:style>
          <a:lnRef idx="0">
            <a:schemeClr val="dk1"/>
          </a:lnRef>
          <a:fillRef idx="3">
            <a:schemeClr val="dk1"/>
          </a:fillRef>
          <a:effectRef idx="3">
            <a:schemeClr val="dk1"/>
          </a:effectRef>
          <a:fontRef idx="minor">
            <a:schemeClr val="lt1"/>
          </a:fontRef>
        </p:style>
        <p:txBody>
          <a:bodyPr lIns="91440" tIns="45720" rIns="91440" bIns="45720" rtlCol="0" anchor="b"/>
          <a:lstStyle/>
          <a:p>
            <a:pPr algn="ctr"/>
            <a:r>
              <a:rPr lang="en-US" dirty="0">
                <a:solidFill>
                  <a:schemeClr val="tx1"/>
                </a:solidFill>
                <a:cs typeface="Arial"/>
              </a:rPr>
              <a:t>Trello</a:t>
            </a:r>
          </a:p>
        </p:txBody>
      </p:sp>
      <p:sp>
        <p:nvSpPr>
          <p:cNvPr id="20" name="Rectangle: Rounded Corners 19">
            <a:extLst>
              <a:ext uri="{FF2B5EF4-FFF2-40B4-BE49-F238E27FC236}">
                <a16:creationId xmlns:a16="http://schemas.microsoft.com/office/drawing/2014/main" id="{B57B7D6F-C385-BC20-4E05-FD9641624710}"/>
              </a:ext>
            </a:extLst>
          </p:cNvPr>
          <p:cNvSpPr/>
          <p:nvPr/>
        </p:nvSpPr>
        <p:spPr>
          <a:xfrm>
            <a:off x="6648450" y="2219325"/>
            <a:ext cx="1685925" cy="1371600"/>
          </a:xfrm>
          <a:prstGeom prst="roundRect">
            <a:avLst/>
          </a:prstGeom>
          <a:solidFill>
            <a:schemeClr val="bg1"/>
          </a:solidFill>
          <a:ln>
            <a:noFill/>
          </a:ln>
        </p:spPr>
        <p:style>
          <a:lnRef idx="0">
            <a:schemeClr val="dk1"/>
          </a:lnRef>
          <a:fillRef idx="3">
            <a:schemeClr val="dk1"/>
          </a:fillRef>
          <a:effectRef idx="3">
            <a:schemeClr val="dk1"/>
          </a:effectRef>
          <a:fontRef idx="minor">
            <a:schemeClr val="lt1"/>
          </a:fontRef>
        </p:style>
        <p:txBody>
          <a:bodyPr lIns="91440" tIns="45720" rIns="91440" bIns="45720" rtlCol="0" anchor="b"/>
          <a:lstStyle/>
          <a:p>
            <a:pPr algn="ctr"/>
            <a:r>
              <a:rPr lang="en-US" dirty="0">
                <a:solidFill>
                  <a:schemeClr val="tx1"/>
                </a:solidFill>
                <a:cs typeface="Arial"/>
              </a:rPr>
              <a:t>Trello</a:t>
            </a:r>
          </a:p>
        </p:txBody>
      </p:sp>
      <p:sp>
        <p:nvSpPr>
          <p:cNvPr id="21" name="Rectangle: Rounded Corners 20">
            <a:extLst>
              <a:ext uri="{FF2B5EF4-FFF2-40B4-BE49-F238E27FC236}">
                <a16:creationId xmlns:a16="http://schemas.microsoft.com/office/drawing/2014/main" id="{EF2CB4D4-DD1D-A868-2398-47D7B22AEF4D}"/>
              </a:ext>
            </a:extLst>
          </p:cNvPr>
          <p:cNvSpPr/>
          <p:nvPr/>
        </p:nvSpPr>
        <p:spPr>
          <a:xfrm>
            <a:off x="8448675" y="2219325"/>
            <a:ext cx="1685925" cy="1371600"/>
          </a:xfrm>
          <a:prstGeom prst="roundRect">
            <a:avLst/>
          </a:prstGeom>
          <a:solidFill>
            <a:schemeClr val="bg1"/>
          </a:solidFill>
          <a:ln>
            <a:noFill/>
          </a:ln>
        </p:spPr>
        <p:style>
          <a:lnRef idx="0">
            <a:schemeClr val="dk1"/>
          </a:lnRef>
          <a:fillRef idx="3">
            <a:schemeClr val="dk1"/>
          </a:fillRef>
          <a:effectRef idx="3">
            <a:schemeClr val="dk1"/>
          </a:effectRef>
          <a:fontRef idx="minor">
            <a:schemeClr val="lt1"/>
          </a:fontRef>
        </p:style>
        <p:txBody>
          <a:bodyPr lIns="91440" tIns="45720" rIns="91440" bIns="45720" rtlCol="0" anchor="b"/>
          <a:lstStyle/>
          <a:p>
            <a:pPr algn="ctr"/>
            <a:r>
              <a:rPr lang="en-US" dirty="0">
                <a:solidFill>
                  <a:schemeClr val="tx1"/>
                </a:solidFill>
                <a:cs typeface="Arial"/>
              </a:rPr>
              <a:t>Canva</a:t>
            </a:r>
            <a:endParaRPr lang="en-US" dirty="0">
              <a:solidFill>
                <a:schemeClr val="tx1"/>
              </a:solidFill>
            </a:endParaRPr>
          </a:p>
        </p:txBody>
      </p:sp>
      <p:sp>
        <p:nvSpPr>
          <p:cNvPr id="22" name="Rectangle: Rounded Corners 21">
            <a:extLst>
              <a:ext uri="{FF2B5EF4-FFF2-40B4-BE49-F238E27FC236}">
                <a16:creationId xmlns:a16="http://schemas.microsoft.com/office/drawing/2014/main" id="{D1EF78CD-6C44-A613-CEAE-823B7A1614BD}"/>
              </a:ext>
            </a:extLst>
          </p:cNvPr>
          <p:cNvSpPr/>
          <p:nvPr/>
        </p:nvSpPr>
        <p:spPr>
          <a:xfrm>
            <a:off x="10248899" y="2219325"/>
            <a:ext cx="1685925" cy="1371600"/>
          </a:xfrm>
          <a:prstGeom prst="roundRect">
            <a:avLst/>
          </a:prstGeom>
          <a:solidFill>
            <a:schemeClr val="bg1"/>
          </a:solidFill>
          <a:ln>
            <a:noFill/>
          </a:ln>
        </p:spPr>
        <p:style>
          <a:lnRef idx="0">
            <a:schemeClr val="dk1"/>
          </a:lnRef>
          <a:fillRef idx="3">
            <a:schemeClr val="dk1"/>
          </a:fillRef>
          <a:effectRef idx="3">
            <a:schemeClr val="dk1"/>
          </a:effectRef>
          <a:fontRef idx="minor">
            <a:schemeClr val="lt1"/>
          </a:fontRef>
        </p:style>
        <p:txBody>
          <a:bodyPr lIns="91440" tIns="45720" rIns="91440" bIns="45720" rtlCol="0" anchor="b"/>
          <a:lstStyle/>
          <a:p>
            <a:pPr algn="ctr"/>
            <a:r>
              <a:rPr lang="en-US" err="1">
                <a:solidFill>
                  <a:schemeClr val="tx1"/>
                </a:solidFill>
                <a:cs typeface="Arial"/>
              </a:rPr>
              <a:t>Whatsapp</a:t>
            </a:r>
            <a:endParaRPr lang="en-US" err="1">
              <a:solidFill>
                <a:schemeClr val="tx1"/>
              </a:solidFill>
            </a:endParaRPr>
          </a:p>
        </p:txBody>
      </p:sp>
      <p:sp>
        <p:nvSpPr>
          <p:cNvPr id="23" name="Rectangle: Rounded Corners 22">
            <a:extLst>
              <a:ext uri="{FF2B5EF4-FFF2-40B4-BE49-F238E27FC236}">
                <a16:creationId xmlns:a16="http://schemas.microsoft.com/office/drawing/2014/main" id="{CDAF4085-DB19-CE13-3ED1-E2D319DBB0BA}"/>
              </a:ext>
            </a:extLst>
          </p:cNvPr>
          <p:cNvSpPr/>
          <p:nvPr/>
        </p:nvSpPr>
        <p:spPr>
          <a:xfrm>
            <a:off x="4848225" y="3706813"/>
            <a:ext cx="1685925" cy="1371600"/>
          </a:xfrm>
          <a:prstGeom prst="roundRect">
            <a:avLst/>
          </a:prstGeom>
          <a:solidFill>
            <a:schemeClr val="bg1"/>
          </a:solidFill>
          <a:ln>
            <a:noFill/>
          </a:ln>
        </p:spPr>
        <p:style>
          <a:lnRef idx="0">
            <a:schemeClr val="dk1"/>
          </a:lnRef>
          <a:fillRef idx="3">
            <a:schemeClr val="dk1"/>
          </a:fillRef>
          <a:effectRef idx="3">
            <a:schemeClr val="dk1"/>
          </a:effectRef>
          <a:fontRef idx="minor">
            <a:schemeClr val="lt1"/>
          </a:fontRef>
        </p:style>
        <p:txBody>
          <a:bodyPr lIns="91440" tIns="45720" rIns="91440" bIns="45720" rtlCol="0" anchor="b"/>
          <a:lstStyle/>
          <a:p>
            <a:pPr algn="ctr"/>
            <a:r>
              <a:rPr lang="en-US" dirty="0">
                <a:solidFill>
                  <a:schemeClr val="tx1"/>
                </a:solidFill>
                <a:cs typeface="Arial"/>
              </a:rPr>
              <a:t>Drive</a:t>
            </a:r>
            <a:endParaRPr lang="en-US" dirty="0">
              <a:solidFill>
                <a:schemeClr val="tx1"/>
              </a:solidFill>
            </a:endParaRPr>
          </a:p>
        </p:txBody>
      </p:sp>
      <p:sp>
        <p:nvSpPr>
          <p:cNvPr id="24" name="Rectangle: Rounded Corners 23">
            <a:extLst>
              <a:ext uri="{FF2B5EF4-FFF2-40B4-BE49-F238E27FC236}">
                <a16:creationId xmlns:a16="http://schemas.microsoft.com/office/drawing/2014/main" id="{366D185C-FB5A-0EBB-0C44-3057D783780F}"/>
              </a:ext>
            </a:extLst>
          </p:cNvPr>
          <p:cNvSpPr/>
          <p:nvPr/>
        </p:nvSpPr>
        <p:spPr>
          <a:xfrm>
            <a:off x="6648450" y="3706813"/>
            <a:ext cx="1685925" cy="1371600"/>
          </a:xfrm>
          <a:prstGeom prst="roundRect">
            <a:avLst/>
          </a:prstGeom>
          <a:solidFill>
            <a:schemeClr val="bg1"/>
          </a:solidFill>
          <a:ln>
            <a:noFill/>
          </a:ln>
        </p:spPr>
        <p:style>
          <a:lnRef idx="0">
            <a:schemeClr val="dk1"/>
          </a:lnRef>
          <a:fillRef idx="3">
            <a:schemeClr val="dk1"/>
          </a:fillRef>
          <a:effectRef idx="3">
            <a:schemeClr val="dk1"/>
          </a:effectRef>
          <a:fontRef idx="minor">
            <a:schemeClr val="lt1"/>
          </a:fontRef>
        </p:style>
        <p:txBody>
          <a:bodyPr lIns="91440" tIns="45720" rIns="91440" bIns="45720" rtlCol="0" anchor="b"/>
          <a:lstStyle/>
          <a:p>
            <a:pPr algn="ctr"/>
            <a:r>
              <a:rPr lang="en-US" dirty="0">
                <a:solidFill>
                  <a:srgbClr val="000000"/>
                </a:solidFill>
                <a:cs typeface="Arial"/>
              </a:rPr>
              <a:t>Gmail</a:t>
            </a:r>
            <a:endParaRPr lang="en-US" dirty="0">
              <a:solidFill>
                <a:srgbClr val="000000"/>
              </a:solidFill>
            </a:endParaRPr>
          </a:p>
        </p:txBody>
      </p:sp>
      <p:sp>
        <p:nvSpPr>
          <p:cNvPr id="25" name="Rectangle: Rounded Corners 24">
            <a:extLst>
              <a:ext uri="{FF2B5EF4-FFF2-40B4-BE49-F238E27FC236}">
                <a16:creationId xmlns:a16="http://schemas.microsoft.com/office/drawing/2014/main" id="{25D03CF5-3E6E-EE7C-A8E2-6E84B2B7841C}"/>
              </a:ext>
            </a:extLst>
          </p:cNvPr>
          <p:cNvSpPr/>
          <p:nvPr/>
        </p:nvSpPr>
        <p:spPr>
          <a:xfrm>
            <a:off x="8448675" y="3706813"/>
            <a:ext cx="1685925" cy="1371600"/>
          </a:xfrm>
          <a:prstGeom prst="roundRect">
            <a:avLst/>
          </a:prstGeom>
          <a:solidFill>
            <a:schemeClr val="bg1"/>
          </a:solidFill>
          <a:ln>
            <a:noFill/>
          </a:ln>
        </p:spPr>
        <p:style>
          <a:lnRef idx="0">
            <a:schemeClr val="dk1"/>
          </a:lnRef>
          <a:fillRef idx="3">
            <a:schemeClr val="dk1"/>
          </a:fillRef>
          <a:effectRef idx="3">
            <a:schemeClr val="dk1"/>
          </a:effectRef>
          <a:fontRef idx="minor">
            <a:schemeClr val="lt1"/>
          </a:fontRef>
        </p:style>
        <p:txBody>
          <a:bodyPr lIns="91440" tIns="45720" rIns="91440" bIns="45720" rtlCol="0" anchor="b"/>
          <a:lstStyle/>
          <a:p>
            <a:pPr algn="ctr"/>
            <a:r>
              <a:rPr lang="en-US" dirty="0">
                <a:solidFill>
                  <a:srgbClr val="000000"/>
                </a:solidFill>
                <a:cs typeface="Arial"/>
              </a:rPr>
              <a:t>Chrome</a:t>
            </a:r>
            <a:endParaRPr lang="en-US" dirty="0">
              <a:solidFill>
                <a:srgbClr val="000000"/>
              </a:solidFill>
            </a:endParaRPr>
          </a:p>
        </p:txBody>
      </p:sp>
      <p:sp>
        <p:nvSpPr>
          <p:cNvPr id="26" name="Rectangle: Rounded Corners 25">
            <a:extLst>
              <a:ext uri="{FF2B5EF4-FFF2-40B4-BE49-F238E27FC236}">
                <a16:creationId xmlns:a16="http://schemas.microsoft.com/office/drawing/2014/main" id="{8E3FEF9B-901A-4293-4589-B417F2D35DBA}"/>
              </a:ext>
            </a:extLst>
          </p:cNvPr>
          <p:cNvSpPr/>
          <p:nvPr/>
        </p:nvSpPr>
        <p:spPr>
          <a:xfrm>
            <a:off x="10248900" y="3706813"/>
            <a:ext cx="1685925" cy="1371600"/>
          </a:xfrm>
          <a:prstGeom prst="roundRect">
            <a:avLst/>
          </a:prstGeom>
          <a:solidFill>
            <a:schemeClr val="bg1"/>
          </a:solidFill>
          <a:ln>
            <a:noFill/>
          </a:ln>
        </p:spPr>
        <p:style>
          <a:lnRef idx="0">
            <a:schemeClr val="dk1"/>
          </a:lnRef>
          <a:fillRef idx="3">
            <a:schemeClr val="dk1"/>
          </a:fillRef>
          <a:effectRef idx="3">
            <a:schemeClr val="dk1"/>
          </a:effectRef>
          <a:fontRef idx="minor">
            <a:schemeClr val="lt1"/>
          </a:fontRef>
        </p:style>
        <p:txBody>
          <a:bodyPr lIns="91440" tIns="45720" rIns="91440" bIns="45720" rtlCol="0" anchor="b"/>
          <a:lstStyle/>
          <a:p>
            <a:pPr algn="ctr"/>
            <a:r>
              <a:rPr lang="en-US" dirty="0">
                <a:solidFill>
                  <a:srgbClr val="000000"/>
                </a:solidFill>
                <a:cs typeface="Arial"/>
              </a:rPr>
              <a:t>Google Meet</a:t>
            </a:r>
            <a:endParaRPr lang="en-US" dirty="0">
              <a:solidFill>
                <a:srgbClr val="000000"/>
              </a:solidFill>
            </a:endParaRPr>
          </a:p>
        </p:txBody>
      </p:sp>
      <p:sp>
        <p:nvSpPr>
          <p:cNvPr id="17" name="Rectangle: Rounded Corners 16">
            <a:extLst>
              <a:ext uri="{FF2B5EF4-FFF2-40B4-BE49-F238E27FC236}">
                <a16:creationId xmlns:a16="http://schemas.microsoft.com/office/drawing/2014/main" id="{D0329A9A-DBF3-714F-70E4-364F380D80F1}"/>
              </a:ext>
            </a:extLst>
          </p:cNvPr>
          <p:cNvSpPr/>
          <p:nvPr/>
        </p:nvSpPr>
        <p:spPr>
          <a:xfrm>
            <a:off x="3048000" y="3706813"/>
            <a:ext cx="1685925" cy="1371600"/>
          </a:xfrm>
          <a:prstGeom prst="roundRect">
            <a:avLst/>
          </a:prstGeom>
          <a:solidFill>
            <a:schemeClr val="bg1"/>
          </a:solidFill>
          <a:ln>
            <a:no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dirty="0" err="1">
                <a:solidFill>
                  <a:schemeClr val="tx1"/>
                </a:solidFill>
                <a:cs typeface="Arial"/>
              </a:rPr>
              <a:t>Cookiecutter</a:t>
            </a:r>
            <a:endParaRPr lang="en-US" dirty="0">
              <a:solidFill>
                <a:schemeClr val="tx1"/>
              </a:solidFill>
            </a:endParaRPr>
          </a:p>
        </p:txBody>
      </p:sp>
      <p:sp>
        <p:nvSpPr>
          <p:cNvPr id="3" name="TextBox 2">
            <a:extLst>
              <a:ext uri="{FF2B5EF4-FFF2-40B4-BE49-F238E27FC236}">
                <a16:creationId xmlns:a16="http://schemas.microsoft.com/office/drawing/2014/main" id="{914D7569-3EB3-40C8-0DF8-B51B698A58C1}"/>
              </a:ext>
            </a:extLst>
          </p:cNvPr>
          <p:cNvSpPr txBox="1"/>
          <p:nvPr/>
        </p:nvSpPr>
        <p:spPr>
          <a:xfrm>
            <a:off x="0" y="990600"/>
            <a:ext cx="2705100"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dirty="0" err="1">
                <a:solidFill>
                  <a:srgbClr val="FFFFFF"/>
                </a:solidFill>
                <a:latin typeface="Kanit Medium" panose="00000600000000000000" pitchFamily="2" charset="-34"/>
                <a:cs typeface="Kanit Medium" panose="00000600000000000000" pitchFamily="2" charset="-34"/>
              </a:rPr>
              <a:t>Uso</a:t>
            </a:r>
            <a:r>
              <a:rPr lang="en-US" sz="3200" dirty="0">
                <a:solidFill>
                  <a:srgbClr val="FFFFFF"/>
                </a:solidFill>
                <a:latin typeface="Kanit Medium" panose="00000600000000000000" pitchFamily="2" charset="-34"/>
                <a:cs typeface="Kanit Medium" panose="00000600000000000000" pitchFamily="2" charset="-34"/>
              </a:rPr>
              <a:t> de </a:t>
            </a:r>
            <a:r>
              <a:rPr lang="en-US" sz="3000" dirty="0" err="1">
                <a:solidFill>
                  <a:srgbClr val="FFFFFF"/>
                </a:solidFill>
                <a:latin typeface="Kanit Medium" panose="00000600000000000000" pitchFamily="2" charset="-34"/>
                <a:cs typeface="Kanit Medium" panose="00000600000000000000" pitchFamily="2" charset="-34"/>
              </a:rPr>
              <a:t>Herramientas</a:t>
            </a:r>
            <a:endParaRPr lang="en-US" sz="3000" dirty="0">
              <a:latin typeface="Kanit Medium" panose="00000600000000000000" pitchFamily="2" charset="-34"/>
              <a:cs typeface="Kanit Medium" panose="00000600000000000000" pitchFamily="2" charset="-34"/>
            </a:endParaRPr>
          </a:p>
        </p:txBody>
      </p:sp>
      <p:pic>
        <p:nvPicPr>
          <p:cNvPr id="6" name="Picture 5">
            <a:extLst>
              <a:ext uri="{FF2B5EF4-FFF2-40B4-BE49-F238E27FC236}">
                <a16:creationId xmlns:a16="http://schemas.microsoft.com/office/drawing/2014/main" id="{11611913-2ABA-1E06-9598-BE28FFFC3659}"/>
              </a:ext>
            </a:extLst>
          </p:cNvPr>
          <p:cNvPicPr>
            <a:picLocks noChangeAspect="1"/>
          </p:cNvPicPr>
          <p:nvPr/>
        </p:nvPicPr>
        <p:blipFill>
          <a:blip r:embed="rId3"/>
          <a:stretch>
            <a:fillRect/>
          </a:stretch>
        </p:blipFill>
        <p:spPr>
          <a:xfrm>
            <a:off x="3381375" y="2333625"/>
            <a:ext cx="990600" cy="904875"/>
          </a:xfrm>
          <a:prstGeom prst="rect">
            <a:avLst/>
          </a:prstGeom>
        </p:spPr>
      </p:pic>
      <p:pic>
        <p:nvPicPr>
          <p:cNvPr id="7" name="Picture 6" descr="A green square with a white phone in a circle&#10;&#10;Description automatically generated">
            <a:extLst>
              <a:ext uri="{FF2B5EF4-FFF2-40B4-BE49-F238E27FC236}">
                <a16:creationId xmlns:a16="http://schemas.microsoft.com/office/drawing/2014/main" id="{22ADE762-9057-BA5B-38A6-DFF57366E417}"/>
              </a:ext>
            </a:extLst>
          </p:cNvPr>
          <p:cNvPicPr>
            <a:picLocks noChangeAspect="1"/>
          </p:cNvPicPr>
          <p:nvPr/>
        </p:nvPicPr>
        <p:blipFill>
          <a:blip r:embed="rId4"/>
          <a:stretch>
            <a:fillRect/>
          </a:stretch>
        </p:blipFill>
        <p:spPr>
          <a:xfrm>
            <a:off x="10607574" y="2300820"/>
            <a:ext cx="961582" cy="933450"/>
          </a:xfrm>
          <a:prstGeom prst="rect">
            <a:avLst/>
          </a:prstGeom>
        </p:spPr>
      </p:pic>
      <p:pic>
        <p:nvPicPr>
          <p:cNvPr id="8" name="Picture 7" descr="Microsoft power bi png imágenes | PNGWing">
            <a:extLst>
              <a:ext uri="{FF2B5EF4-FFF2-40B4-BE49-F238E27FC236}">
                <a16:creationId xmlns:a16="http://schemas.microsoft.com/office/drawing/2014/main" id="{89CB4DE7-044E-1E64-1852-C1DD4B7981BD}"/>
              </a:ext>
            </a:extLst>
          </p:cNvPr>
          <p:cNvPicPr>
            <a:picLocks noChangeAspect="1"/>
          </p:cNvPicPr>
          <p:nvPr/>
        </p:nvPicPr>
        <p:blipFill>
          <a:blip r:embed="rId5"/>
          <a:stretch>
            <a:fillRect/>
          </a:stretch>
        </p:blipFill>
        <p:spPr>
          <a:xfrm>
            <a:off x="5229225" y="2333625"/>
            <a:ext cx="885825" cy="904875"/>
          </a:xfrm>
          <a:prstGeom prst="rect">
            <a:avLst/>
          </a:prstGeom>
        </p:spPr>
      </p:pic>
      <p:pic>
        <p:nvPicPr>
          <p:cNvPr id="9" name="Picture 8" descr="Canva graphic design platform with a new logo">
            <a:extLst>
              <a:ext uri="{FF2B5EF4-FFF2-40B4-BE49-F238E27FC236}">
                <a16:creationId xmlns:a16="http://schemas.microsoft.com/office/drawing/2014/main" id="{348601D3-7873-6D73-6C6A-C839DFBDE20A}"/>
              </a:ext>
            </a:extLst>
          </p:cNvPr>
          <p:cNvPicPr>
            <a:picLocks noChangeAspect="1"/>
          </p:cNvPicPr>
          <p:nvPr/>
        </p:nvPicPr>
        <p:blipFill>
          <a:blip r:embed="rId6"/>
          <a:stretch>
            <a:fillRect/>
          </a:stretch>
        </p:blipFill>
        <p:spPr>
          <a:xfrm>
            <a:off x="8448675" y="2305050"/>
            <a:ext cx="1685925" cy="933450"/>
          </a:xfrm>
          <a:prstGeom prst="rect">
            <a:avLst/>
          </a:prstGeom>
        </p:spPr>
      </p:pic>
      <p:pic>
        <p:nvPicPr>
          <p:cNvPr id="10" name="Picture 9" descr="Trello macOS BigSur - Iconos Social Media y Logos">
            <a:extLst>
              <a:ext uri="{FF2B5EF4-FFF2-40B4-BE49-F238E27FC236}">
                <a16:creationId xmlns:a16="http://schemas.microsoft.com/office/drawing/2014/main" id="{844D0037-7D5B-60F8-06F2-32F25075988B}"/>
              </a:ext>
            </a:extLst>
          </p:cNvPr>
          <p:cNvPicPr>
            <a:picLocks noChangeAspect="1"/>
          </p:cNvPicPr>
          <p:nvPr/>
        </p:nvPicPr>
        <p:blipFill>
          <a:blip r:embed="rId7"/>
          <a:stretch>
            <a:fillRect/>
          </a:stretch>
        </p:blipFill>
        <p:spPr>
          <a:xfrm>
            <a:off x="6903696" y="2215105"/>
            <a:ext cx="1171575" cy="1114425"/>
          </a:xfrm>
          <a:prstGeom prst="rect">
            <a:avLst/>
          </a:prstGeom>
        </p:spPr>
      </p:pic>
      <p:pic>
        <p:nvPicPr>
          <p:cNvPr id="11" name="Picture 10" descr="A yellow and black cartoon character&#10;&#10;Description automatically generated">
            <a:extLst>
              <a:ext uri="{FF2B5EF4-FFF2-40B4-BE49-F238E27FC236}">
                <a16:creationId xmlns:a16="http://schemas.microsoft.com/office/drawing/2014/main" id="{EDBF5133-51B7-5780-A379-5595AC3BA8F4}"/>
              </a:ext>
            </a:extLst>
          </p:cNvPr>
          <p:cNvPicPr>
            <a:picLocks noChangeAspect="1"/>
          </p:cNvPicPr>
          <p:nvPr/>
        </p:nvPicPr>
        <p:blipFill>
          <a:blip r:embed="rId8"/>
          <a:stretch>
            <a:fillRect/>
          </a:stretch>
        </p:blipFill>
        <p:spPr>
          <a:xfrm>
            <a:off x="3381254" y="3765389"/>
            <a:ext cx="1009650" cy="1019175"/>
          </a:xfrm>
          <a:prstGeom prst="rect">
            <a:avLst/>
          </a:prstGeom>
        </p:spPr>
      </p:pic>
      <p:pic>
        <p:nvPicPr>
          <p:cNvPr id="12" name="Picture 11" descr="A colorful triangle with black background&#10;&#10;Description automatically generated">
            <a:extLst>
              <a:ext uri="{FF2B5EF4-FFF2-40B4-BE49-F238E27FC236}">
                <a16:creationId xmlns:a16="http://schemas.microsoft.com/office/drawing/2014/main" id="{C750E8AE-2809-4CEE-845E-2DAA63F18B20}"/>
              </a:ext>
            </a:extLst>
          </p:cNvPr>
          <p:cNvPicPr>
            <a:picLocks noChangeAspect="1"/>
          </p:cNvPicPr>
          <p:nvPr/>
        </p:nvPicPr>
        <p:blipFill>
          <a:blip r:embed="rId9"/>
          <a:stretch>
            <a:fillRect/>
          </a:stretch>
        </p:blipFill>
        <p:spPr>
          <a:xfrm>
            <a:off x="5272268" y="3841047"/>
            <a:ext cx="832294" cy="880882"/>
          </a:xfrm>
          <a:prstGeom prst="rect">
            <a:avLst/>
          </a:prstGeom>
        </p:spPr>
      </p:pic>
      <p:pic>
        <p:nvPicPr>
          <p:cNvPr id="13" name="Picture 12" descr="A circular logo with a blue circle in the middle&#10;&#10;Description automatically generated">
            <a:extLst>
              <a:ext uri="{FF2B5EF4-FFF2-40B4-BE49-F238E27FC236}">
                <a16:creationId xmlns:a16="http://schemas.microsoft.com/office/drawing/2014/main" id="{34A4896F-1B99-0DE3-1EAE-77E97E81F3E5}"/>
              </a:ext>
            </a:extLst>
          </p:cNvPr>
          <p:cNvPicPr>
            <a:picLocks noChangeAspect="1"/>
          </p:cNvPicPr>
          <p:nvPr/>
        </p:nvPicPr>
        <p:blipFill>
          <a:blip r:embed="rId10"/>
          <a:stretch>
            <a:fillRect/>
          </a:stretch>
        </p:blipFill>
        <p:spPr>
          <a:xfrm>
            <a:off x="8903464" y="3850572"/>
            <a:ext cx="799378" cy="857492"/>
          </a:xfrm>
          <a:prstGeom prst="rect">
            <a:avLst/>
          </a:prstGeom>
        </p:spPr>
      </p:pic>
      <p:pic>
        <p:nvPicPr>
          <p:cNvPr id="14" name="Picture 13" descr="A logo with different colors on it&#10;&#10;Description automatically generated">
            <a:extLst>
              <a:ext uri="{FF2B5EF4-FFF2-40B4-BE49-F238E27FC236}">
                <a16:creationId xmlns:a16="http://schemas.microsoft.com/office/drawing/2014/main" id="{AD201FC2-A8AE-EA13-5C7A-C6BF084D82ED}"/>
              </a:ext>
            </a:extLst>
          </p:cNvPr>
          <p:cNvPicPr>
            <a:picLocks noChangeAspect="1"/>
          </p:cNvPicPr>
          <p:nvPr/>
        </p:nvPicPr>
        <p:blipFill>
          <a:blip r:embed="rId11"/>
          <a:stretch>
            <a:fillRect/>
          </a:stretch>
        </p:blipFill>
        <p:spPr>
          <a:xfrm>
            <a:off x="6938299" y="3769609"/>
            <a:ext cx="1123950" cy="1019175"/>
          </a:xfrm>
          <a:prstGeom prst="rect">
            <a:avLst/>
          </a:prstGeom>
        </p:spPr>
      </p:pic>
      <p:pic>
        <p:nvPicPr>
          <p:cNvPr id="16" name="Picture 15" descr="Download Google Meet Logo in SVG Vector or PNG File Format - Logo.wine">
            <a:extLst>
              <a:ext uri="{FF2B5EF4-FFF2-40B4-BE49-F238E27FC236}">
                <a16:creationId xmlns:a16="http://schemas.microsoft.com/office/drawing/2014/main" id="{9980A49E-4362-E824-BCC4-E2D75D668B12}"/>
              </a:ext>
            </a:extLst>
          </p:cNvPr>
          <p:cNvPicPr>
            <a:picLocks noChangeAspect="1"/>
          </p:cNvPicPr>
          <p:nvPr/>
        </p:nvPicPr>
        <p:blipFill>
          <a:blip r:embed="rId12"/>
          <a:stretch>
            <a:fillRect/>
          </a:stretch>
        </p:blipFill>
        <p:spPr>
          <a:xfrm>
            <a:off x="10245403" y="3702934"/>
            <a:ext cx="1685925" cy="11525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3" name="TextBox 2">
            <a:extLst>
              <a:ext uri="{FF2B5EF4-FFF2-40B4-BE49-F238E27FC236}">
                <a16:creationId xmlns:a16="http://schemas.microsoft.com/office/drawing/2014/main" id="{3575D631-2951-44B8-A30D-66BED4FEEC04}"/>
              </a:ext>
            </a:extLst>
          </p:cNvPr>
          <p:cNvSpPr txBox="1"/>
          <p:nvPr/>
        </p:nvSpPr>
        <p:spPr>
          <a:xfrm>
            <a:off x="0" y="990600"/>
            <a:ext cx="27051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200" dirty="0">
                <a:solidFill>
                  <a:srgbClr val="FFFFFF"/>
                </a:solidFill>
                <a:latin typeface="Kanit Medium" panose="00000600000000000000" pitchFamily="2" charset="-34"/>
                <a:cs typeface="Kanit Medium" panose="00000600000000000000" pitchFamily="2" charset="-34"/>
              </a:rPr>
              <a:t>Trello</a:t>
            </a:r>
            <a:endParaRPr lang="en-US" dirty="0">
              <a:latin typeface="Kanit Medium" panose="00000600000000000000" pitchFamily="2" charset="-34"/>
              <a:cs typeface="Kanit Medium" panose="00000600000000000000" pitchFamily="2" charset="-34"/>
            </a:endParaRPr>
          </a:p>
        </p:txBody>
      </p:sp>
      <p:pic>
        <p:nvPicPr>
          <p:cNvPr id="6" name="Picture 5">
            <a:extLst>
              <a:ext uri="{FF2B5EF4-FFF2-40B4-BE49-F238E27FC236}">
                <a16:creationId xmlns:a16="http://schemas.microsoft.com/office/drawing/2014/main" id="{33F9F394-C22F-F05C-C951-297D1153ABCF}"/>
              </a:ext>
            </a:extLst>
          </p:cNvPr>
          <p:cNvPicPr>
            <a:picLocks noChangeAspect="1"/>
          </p:cNvPicPr>
          <p:nvPr/>
        </p:nvPicPr>
        <p:blipFill>
          <a:blip r:embed="rId3"/>
          <a:stretch>
            <a:fillRect/>
          </a:stretch>
        </p:blipFill>
        <p:spPr>
          <a:xfrm>
            <a:off x="2912534" y="1289190"/>
            <a:ext cx="9062072" cy="4686013"/>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1154</TotalTime>
  <Words>1035</Words>
  <Application>Microsoft Office PowerPoint</Application>
  <PresentationFormat>Widescreen</PresentationFormat>
  <Paragraphs>108</Paragraphs>
  <Slides>26</Slides>
  <Notes>26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6" baseType="lpstr">
      <vt:lpstr>Arial</vt:lpstr>
      <vt:lpstr>Calibri</vt:lpstr>
      <vt:lpstr>Merriweather</vt:lpstr>
      <vt:lpstr>Wingdings</vt:lpstr>
      <vt:lpstr>Times New Roman</vt:lpstr>
      <vt:lpstr>Noto Sans Symbols</vt:lpstr>
      <vt:lpstr>Corbel</vt:lpstr>
      <vt:lpstr>Kanit Medium</vt:lpstr>
      <vt:lpstr>Tema de Office</vt:lpstr>
      <vt:lpstr>CorelDRAW</vt:lpstr>
      <vt:lpstr>PowerPoint Presentation</vt:lpstr>
      <vt:lpstr>PowerPoint Presentation</vt:lpstr>
      <vt:lpstr>PowerPoint Presentation</vt:lpstr>
      <vt:lpstr>PowerPoint Presentation</vt:lpstr>
      <vt:lpstr>Aerolíneas operativas: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Usuario</dc:creator>
  <cp:lastModifiedBy>Ana Fernandez</cp:lastModifiedBy>
  <cp:revision>786</cp:revision>
  <dcterms:created xsi:type="dcterms:W3CDTF">2024-05-23T03:28:29Z</dcterms:created>
  <dcterms:modified xsi:type="dcterms:W3CDTF">2024-11-21T19:27:40Z</dcterms:modified>
</cp:coreProperties>
</file>